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externalLinks/externalLink1.xml" ContentType="application/vnd.openxmlformats-officedocument.spreadsheetml.externalLink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1929"/>
  <workbookPr/>
  <mc:AlternateContent xmlns:mc="http://schemas.openxmlformats.org/markup-compatibility/2006">
    <mc:Choice Requires="x15">
      <x15ac:absPath xmlns:x15ac="http://schemas.microsoft.com/office/spreadsheetml/2010/11/ac" url="C:\Users\Jesson Pagaduan\Google Drive\ADO 2020 Main\Click here files\"/>
    </mc:Choice>
  </mc:AlternateContent>
  <xr:revisionPtr revIDLastSave="0" documentId="13_ncr:1_{4413E706-C194-4258-B521-4C995A137DFB}" xr6:coauthVersionLast="44" xr6:coauthVersionMax="44" xr10:uidLastSave="{00000000-0000-0000-0000-000000000000}"/>
  <bookViews>
    <workbookView xWindow="-110" yWindow="-110" windowWidth="19420" windowHeight="10420" tabRatio="810" activeTab="3" xr2:uid="{00000000-000D-0000-FFFF-FFFF00000000}"/>
  </bookViews>
  <sheets>
    <sheet name="Contents" sheetId="30" r:id="rId1"/>
    <sheet name="3.4.1" sheetId="1" r:id="rId2"/>
    <sheet name="3.4.2" sheetId="28" r:id="rId3"/>
    <sheet name="3.4.3" sheetId="33" r:id="rId4"/>
    <sheet name="3.4.4" sheetId="31" r:id="rId5"/>
    <sheet name="3.4.5" sheetId="42" r:id="rId6"/>
    <sheet name="3.4.6" sheetId="34" r:id="rId7"/>
    <sheet name="3.4.7" sheetId="35" r:id="rId8"/>
    <sheet name="3.4.8" sheetId="36" r:id="rId9"/>
    <sheet name="3.4.9" sheetId="37" r:id="rId10"/>
    <sheet name="3.4.10" sheetId="38" r:id="rId11"/>
    <sheet name="3.4.11" sheetId="39" r:id="rId12"/>
    <sheet name="3.4.12" sheetId="43" r:id="rId13"/>
  </sheets>
  <externalReferences>
    <externalReference r:id="rId14"/>
  </externalReferences>
  <definedNames>
    <definedName name="_Fill" localSheetId="10" hidden="1">'[1]1995'!#REF!</definedName>
    <definedName name="_Fill" localSheetId="11" hidden="1">'[1]1995'!#REF!</definedName>
    <definedName name="_Fill" localSheetId="2" hidden="1">'[1]1995'!#REF!</definedName>
    <definedName name="_Fill" localSheetId="3" hidden="1">'[1]1995'!#REF!</definedName>
    <definedName name="_Fill" localSheetId="4" hidden="1">'[1]1995'!#REF!</definedName>
    <definedName name="_Fill" localSheetId="5" hidden="1">'[1]1995'!#REF!</definedName>
    <definedName name="_Fill" localSheetId="6" hidden="1">'[1]1995'!#REF!</definedName>
    <definedName name="_Fill" localSheetId="7" hidden="1">'[1]1995'!#REF!</definedName>
    <definedName name="_Fill" localSheetId="8" hidden="1">'[1]1995'!#REF!</definedName>
    <definedName name="_Fill" localSheetId="9" hidden="1">'[1]1995'!#REF!</definedName>
    <definedName name="_Fill" hidden="1">'[1]1995'!#REF!</definedName>
    <definedName name="_Order1" hidden="1">255</definedName>
    <definedName name="_Order2" hidden="1">255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calcChain.xml><?xml version="1.0" encoding="utf-8"?>
<calcChain xmlns="http://schemas.openxmlformats.org/spreadsheetml/2006/main">
  <c r="B18" i="30" l="1"/>
  <c r="L9" i="34" l="1"/>
  <c r="L10" i="34"/>
  <c r="L11" i="34"/>
  <c r="L12" i="34"/>
  <c r="L13" i="34"/>
  <c r="L14" i="34"/>
  <c r="L15" i="34"/>
  <c r="L16" i="34"/>
  <c r="L17" i="34"/>
  <c r="L18" i="34"/>
  <c r="L19" i="34"/>
  <c r="L20" i="34"/>
  <c r="L21" i="34"/>
  <c r="L22" i="34"/>
  <c r="L23" i="34"/>
  <c r="L24" i="34"/>
  <c r="L25" i="34"/>
  <c r="L26" i="34"/>
  <c r="L27" i="34"/>
  <c r="L28" i="34"/>
  <c r="L29" i="34"/>
  <c r="L30" i="34"/>
  <c r="L31" i="34"/>
  <c r="L32" i="34"/>
  <c r="L8" i="34"/>
  <c r="B16" i="30" l="1"/>
  <c r="B15" i="30"/>
  <c r="B14" i="30"/>
  <c r="B13" i="30"/>
  <c r="B12" i="30"/>
  <c r="B11" i="30"/>
  <c r="B10" i="30"/>
  <c r="B9" i="30"/>
  <c r="B8" i="30"/>
  <c r="B7" i="30"/>
  <c r="B6" i="30"/>
</calcChain>
</file>

<file path=xl/sharedStrings.xml><?xml version="1.0" encoding="utf-8"?>
<sst xmlns="http://schemas.openxmlformats.org/spreadsheetml/2006/main" count="165" uniqueCount="66">
  <si>
    <t>Year</t>
  </si>
  <si>
    <t>%</t>
  </si>
  <si>
    <t>Agriculture</t>
  </si>
  <si>
    <t>Services</t>
  </si>
  <si>
    <t>% of GDP</t>
  </si>
  <si>
    <t>Fiscal balance</t>
  </si>
  <si>
    <t>Percentage points</t>
  </si>
  <si>
    <t>GDP growth</t>
  </si>
  <si>
    <t>Month</t>
  </si>
  <si>
    <t>Inflation</t>
  </si>
  <si>
    <t>Gross international reserves</t>
  </si>
  <si>
    <t>5-year moving average</t>
  </si>
  <si>
    <t>Construction</t>
  </si>
  <si>
    <t xml:space="preserve">Asian Development Bank </t>
  </si>
  <si>
    <t>Access the complete publication at</t>
  </si>
  <si>
    <t>Sheet</t>
  </si>
  <si>
    <t>Description</t>
  </si>
  <si>
    <t>&lt;&lt;&lt; back to content</t>
  </si>
  <si>
    <t>$ billion</t>
  </si>
  <si>
    <t>Kazakhstan</t>
  </si>
  <si>
    <t>3.4.1 Supply-side contributions to growth</t>
  </si>
  <si>
    <t>Source: Republic of Kazakhstan. Ministry of National Economy. Statistics Committee.</t>
  </si>
  <si>
    <t>All goods and services</t>
  </si>
  <si>
    <t>Food, beverages and tobacco</t>
  </si>
  <si>
    <t>Nonfood goods</t>
  </si>
  <si>
    <t>3.4.2 Monthly inflation</t>
  </si>
  <si>
    <t>Broad money</t>
  </si>
  <si>
    <t>Source: National Bank of the Republic of Kazakhstan.</t>
  </si>
  <si>
    <t>Sources: Ministry of Finance; Ministry of National Economy.</t>
  </si>
  <si>
    <t>3.4.6 Foreign currency reserves and oil fund assets</t>
  </si>
  <si>
    <t>Assets of the national oil fund</t>
  </si>
  <si>
    <t>Total international assets</t>
  </si>
  <si>
    <t>3.4.7 External debt</t>
  </si>
  <si>
    <t>T/$</t>
  </si>
  <si>
    <t>External debt</t>
  </si>
  <si>
    <t>Debt excluding intercompany loans</t>
  </si>
  <si>
    <t>Exchange rate</t>
  </si>
  <si>
    <t>Sources: National Bank of Kazakhstan; ADB estimates.</t>
  </si>
  <si>
    <t>3.4.8 GDP growth</t>
  </si>
  <si>
    <t>GDP</t>
  </si>
  <si>
    <t>Source: Asian Development Outlook database.</t>
  </si>
  <si>
    <t>3.4.9 Inflation</t>
  </si>
  <si>
    <t>3.4.10 Fiscal balance</t>
  </si>
  <si>
    <t>3.4.11 Current account balance</t>
  </si>
  <si>
    <t>CAB</t>
  </si>
  <si>
    <t>Revenue</t>
  </si>
  <si>
    <t>Expenditure</t>
  </si>
  <si>
    <t>Asia Development Outlook 2020</t>
  </si>
  <si>
    <t>https://www.adb.org/ado2020</t>
  </si>
  <si>
    <t>f = forecast.</t>
  </si>
  <si>
    <t>2020f</t>
  </si>
  <si>
    <t>2021f</t>
  </si>
  <si>
    <t>f = forecast.
Source: Asian Development Outlook database.</t>
  </si>
  <si>
    <t>Share of loans</t>
  </si>
  <si>
    <t>Share of deposits</t>
  </si>
  <si>
    <t>Industry</t>
  </si>
  <si>
    <t>% change year on year</t>
  </si>
  <si>
    <t>3.4.12 Social assistance</t>
  </si>
  <si>
    <t>thousand people</t>
  </si>
  <si>
    <t>USD/month</t>
  </si>
  <si>
    <t>Social assistance recipients</t>
  </si>
  <si>
    <t>Average monthly value of social assistance</t>
  </si>
  <si>
    <t>3.4.3 Fiscal indicators</t>
  </si>
  <si>
    <t>3.4.4 Growth in broad money</t>
  </si>
  <si>
    <t>3.4.5 Dollarization in the banking system</t>
  </si>
  <si>
    <t>Asian Development Outlook 2020: What Drives Innovation in Asia?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43" formatCode="_(* #,##0.00_);_(* \(#,##0.00\);_(* &quot;-&quot;??_);_(@_)"/>
    <numFmt numFmtId="164" formatCode="0.0"/>
    <numFmt numFmtId="165" formatCode="mm/yyyy"/>
    <numFmt numFmtId="166" formatCode="_(* #,##0.0_);_(* \(#,##0.0\);_(* &quot;-&quot;??_);_(@_)"/>
    <numFmt numFmtId="167" formatCode="_(* #,##0_);_(* \(#,##0\);_(* &quot;-&quot;??_);_(@_)"/>
  </numFmts>
  <fonts count="29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name val="Arial"/>
      <family val="2"/>
    </font>
    <font>
      <sz val="10"/>
      <name val="Arial"/>
      <family val="2"/>
    </font>
    <font>
      <u/>
      <sz val="11"/>
      <color indexed="12"/>
      <name val="Arial"/>
      <family val="2"/>
    </font>
    <font>
      <sz val="9"/>
      <color theme="1"/>
      <name val="Arial"/>
      <family val="2"/>
    </font>
    <font>
      <sz val="10"/>
      <color theme="1"/>
      <name val="Arial"/>
      <family val="2"/>
    </font>
    <font>
      <b/>
      <sz val="10"/>
      <color theme="1"/>
      <name val="Arial"/>
      <family val="2"/>
    </font>
    <font>
      <u/>
      <sz val="10"/>
      <color theme="10"/>
      <name val="Arial"/>
      <family val="2"/>
    </font>
    <font>
      <u/>
      <sz val="11"/>
      <color theme="10"/>
      <name val="Calibri"/>
      <family val="2"/>
      <scheme val="minor"/>
    </font>
    <font>
      <i/>
      <sz val="10"/>
      <color theme="1"/>
      <name val="Arial"/>
      <family val="2"/>
    </font>
    <font>
      <b/>
      <sz val="12"/>
      <color theme="1"/>
      <name val="Arial"/>
      <family val="2"/>
    </font>
    <font>
      <u/>
      <sz val="10"/>
      <color indexed="12"/>
      <name val="Arial"/>
      <family val="2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</fonts>
  <fills count="35">
    <fill>
      <patternFill patternType="none"/>
    </fill>
    <fill>
      <patternFill patternType="gray125"/>
    </fill>
    <fill>
      <patternFill patternType="solid">
        <fgColor rgb="FF0099D8"/>
        <bgColor indexed="64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0"/>
        <bgColor indexed="64"/>
      </patternFill>
    </fill>
  </fills>
  <borders count="11">
    <border>
      <left/>
      <right/>
      <top/>
      <bottom/>
      <diagonal/>
    </border>
    <border>
      <left/>
      <right/>
      <top/>
      <bottom style="double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51">
    <xf numFmtId="0" fontId="0" fillId="0" borderId="0"/>
    <xf numFmtId="0" fontId="1" fillId="0" borderId="0"/>
    <xf numFmtId="0" fontId="2" fillId="0" borderId="0"/>
    <xf numFmtId="43" fontId="2" fillId="0" borderId="0" applyFont="0" applyFill="0" applyBorder="0" applyAlignment="0" applyProtection="0"/>
    <xf numFmtId="0" fontId="3" fillId="0" borderId="0"/>
    <xf numFmtId="43" fontId="3" fillId="0" borderId="0" applyFont="0" applyFill="0" applyBorder="0" applyAlignment="0" applyProtection="0"/>
    <xf numFmtId="0" fontId="4" fillId="0" borderId="0" applyNumberFormat="0" applyFill="0" applyBorder="0" applyAlignment="0" applyProtection="0">
      <alignment vertical="top"/>
      <protection locked="0"/>
    </xf>
    <xf numFmtId="0" fontId="9" fillId="0" borderId="0" applyNumberFormat="0" applyFill="0" applyBorder="0" applyAlignment="0" applyProtection="0"/>
    <xf numFmtId="0" fontId="3" fillId="0" borderId="0" applyNumberFormat="0" applyFill="0" applyBorder="0" applyAlignment="0" applyProtection="0"/>
    <xf numFmtId="0" fontId="13" fillId="0" borderId="0" applyNumberFormat="0" applyFill="0" applyBorder="0" applyAlignment="0" applyProtection="0"/>
    <xf numFmtId="0" fontId="14" fillId="0" borderId="2" applyNumberFormat="0" applyFill="0" applyAlignment="0" applyProtection="0"/>
    <xf numFmtId="0" fontId="15" fillId="0" borderId="3" applyNumberFormat="0" applyFill="0" applyAlignment="0" applyProtection="0"/>
    <xf numFmtId="0" fontId="16" fillId="0" borderId="4" applyNumberFormat="0" applyFill="0" applyAlignment="0" applyProtection="0"/>
    <xf numFmtId="0" fontId="16" fillId="0" borderId="0" applyNumberFormat="0" applyFill="0" applyBorder="0" applyAlignment="0" applyProtection="0"/>
    <xf numFmtId="0" fontId="17" fillId="3" borderId="0" applyNumberFormat="0" applyBorder="0" applyAlignment="0" applyProtection="0"/>
    <xf numFmtId="0" fontId="18" fillId="4" borderId="0" applyNumberFormat="0" applyBorder="0" applyAlignment="0" applyProtection="0"/>
    <xf numFmtId="0" fontId="19" fillId="5" borderId="0" applyNumberFormat="0" applyBorder="0" applyAlignment="0" applyProtection="0"/>
    <xf numFmtId="0" fontId="20" fillId="6" borderId="5" applyNumberFormat="0" applyAlignment="0" applyProtection="0"/>
    <xf numFmtId="0" fontId="21" fillId="7" borderId="6" applyNumberFormat="0" applyAlignment="0" applyProtection="0"/>
    <xf numFmtId="0" fontId="22" fillId="7" borderId="5" applyNumberFormat="0" applyAlignment="0" applyProtection="0"/>
    <xf numFmtId="0" fontId="23" fillId="0" borderId="7" applyNumberFormat="0" applyFill="0" applyAlignment="0" applyProtection="0"/>
    <xf numFmtId="0" fontId="24" fillId="8" borderId="8" applyNumberFormat="0" applyAlignment="0" applyProtection="0"/>
    <xf numFmtId="0" fontId="25" fillId="0" borderId="0" applyNumberFormat="0" applyFill="0" applyBorder="0" applyAlignment="0" applyProtection="0"/>
    <xf numFmtId="0" fontId="1" fillId="9" borderId="9" applyNumberFormat="0" applyFont="0" applyAlignment="0" applyProtection="0"/>
    <xf numFmtId="0" fontId="26" fillId="0" borderId="0" applyNumberFormat="0" applyFill="0" applyBorder="0" applyAlignment="0" applyProtection="0"/>
    <xf numFmtId="0" fontId="27" fillId="0" borderId="10" applyNumberFormat="0" applyFill="0" applyAlignment="0" applyProtection="0"/>
    <xf numFmtId="0" fontId="28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" fillId="13" borderId="0" applyNumberFormat="0" applyBorder="0" applyAlignment="0" applyProtection="0"/>
    <xf numFmtId="0" fontId="28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" fillId="17" borderId="0" applyNumberFormat="0" applyBorder="0" applyAlignment="0" applyProtection="0"/>
    <xf numFmtId="0" fontId="28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" fillId="21" borderId="0" applyNumberFormat="0" applyBorder="0" applyAlignment="0" applyProtection="0"/>
    <xf numFmtId="0" fontId="28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" fillId="25" borderId="0" applyNumberFormat="0" applyBorder="0" applyAlignment="0" applyProtection="0"/>
    <xf numFmtId="0" fontId="28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" fillId="29" borderId="0" applyNumberFormat="0" applyBorder="0" applyAlignment="0" applyProtection="0"/>
    <xf numFmtId="0" fontId="28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0" fontId="1" fillId="33" borderId="0" applyNumberFormat="0" applyBorder="0" applyAlignment="0" applyProtection="0"/>
    <xf numFmtId="43" fontId="1" fillId="0" borderId="0" applyFont="0" applyFill="0" applyBorder="0" applyAlignment="0" applyProtection="0"/>
  </cellStyleXfs>
  <cellXfs count="51">
    <xf numFmtId="0" fontId="0" fillId="0" borderId="0" xfId="0"/>
    <xf numFmtId="0" fontId="6" fillId="0" borderId="0" xfId="0" applyFont="1" applyAlignment="1">
      <alignment horizontal="left"/>
    </xf>
    <xf numFmtId="0" fontId="6" fillId="0" borderId="0" xfId="0" applyFont="1"/>
    <xf numFmtId="0" fontId="6" fillId="2" borderId="0" xfId="0" applyFont="1" applyFill="1"/>
    <xf numFmtId="0" fontId="6" fillId="0" borderId="0" xfId="0" quotePrefix="1" applyFont="1" applyAlignment="1">
      <alignment horizontal="left"/>
    </xf>
    <xf numFmtId="0" fontId="7" fillId="0" borderId="0" xfId="0" applyFont="1"/>
    <xf numFmtId="0" fontId="8" fillId="0" borderId="0" xfId="6" applyFont="1" applyAlignment="1" applyProtection="1">
      <alignment horizontal="left"/>
    </xf>
    <xf numFmtId="164" fontId="6" fillId="0" borderId="0" xfId="0" applyNumberFormat="1" applyFont="1"/>
    <xf numFmtId="0" fontId="6" fillId="0" borderId="0" xfId="0" applyFont="1" applyAlignment="1">
      <alignment horizontal="right"/>
    </xf>
    <xf numFmtId="1" fontId="6" fillId="0" borderId="0" xfId="0" applyNumberFormat="1" applyFont="1"/>
    <xf numFmtId="165" fontId="6" fillId="0" borderId="0" xfId="0" applyNumberFormat="1" applyFont="1"/>
    <xf numFmtId="0" fontId="10" fillId="0" borderId="0" xfId="0" applyFont="1" applyAlignment="1"/>
    <xf numFmtId="0" fontId="7" fillId="0" borderId="0" xfId="0" applyFont="1" applyAlignment="1"/>
    <xf numFmtId="0" fontId="12" fillId="0" borderId="0" xfId="6" applyFont="1" applyAlignment="1" applyProtection="1"/>
    <xf numFmtId="0" fontId="6" fillId="0" borderId="0" xfId="0" applyNumberFormat="1" applyFont="1"/>
    <xf numFmtId="0" fontId="6" fillId="0" borderId="0" xfId="0" applyNumberFormat="1" applyFont="1" applyAlignment="1">
      <alignment horizontal="right"/>
    </xf>
    <xf numFmtId="0" fontId="6" fillId="0" borderId="0" xfId="0" applyFont="1" applyAlignment="1">
      <alignment horizontal="center"/>
    </xf>
    <xf numFmtId="0" fontId="6" fillId="0" borderId="1" xfId="0" applyFont="1" applyBorder="1" applyAlignment="1">
      <alignment horizontal="right" wrapText="1"/>
    </xf>
    <xf numFmtId="0" fontId="6" fillId="0" borderId="1" xfId="0" applyFont="1" applyBorder="1" applyAlignment="1">
      <alignment horizontal="right"/>
    </xf>
    <xf numFmtId="0" fontId="6" fillId="0" borderId="0" xfId="0" applyFont="1" applyAlignment="1">
      <alignment horizontal="center"/>
    </xf>
    <xf numFmtId="1" fontId="6" fillId="0" borderId="0" xfId="0" applyNumberFormat="1" applyFont="1" applyAlignment="1">
      <alignment horizontal="right"/>
    </xf>
    <xf numFmtId="0" fontId="6" fillId="0" borderId="0" xfId="0" applyFont="1" applyAlignment="1"/>
    <xf numFmtId="0" fontId="11" fillId="0" borderId="0" xfId="0" applyFont="1" applyAlignment="1"/>
    <xf numFmtId="0" fontId="5" fillId="0" borderId="0" xfId="0" applyFont="1"/>
    <xf numFmtId="0" fontId="6" fillId="0" borderId="1" xfId="0" applyFont="1" applyBorder="1" applyAlignment="1">
      <alignment horizontal="right" vertical="center"/>
    </xf>
    <xf numFmtId="0" fontId="6" fillId="0" borderId="1" xfId="0" applyFont="1" applyBorder="1" applyAlignment="1">
      <alignment horizontal="right" vertical="center" wrapText="1"/>
    </xf>
    <xf numFmtId="0" fontId="6" fillId="0" borderId="0" xfId="0" applyFont="1" applyAlignment="1">
      <alignment wrapText="1"/>
    </xf>
    <xf numFmtId="0" fontId="6" fillId="0" borderId="0" xfId="0" applyFont="1" applyFill="1"/>
    <xf numFmtId="0" fontId="6" fillId="0" borderId="1" xfId="0" applyFont="1" applyFill="1" applyBorder="1" applyAlignment="1">
      <alignment horizontal="right" wrapText="1"/>
    </xf>
    <xf numFmtId="164" fontId="6" fillId="0" borderId="0" xfId="0" applyNumberFormat="1" applyFont="1" applyFill="1"/>
    <xf numFmtId="0" fontId="10" fillId="0" borderId="0" xfId="0" applyFont="1" applyAlignment="1">
      <alignment horizontal="center"/>
    </xf>
    <xf numFmtId="0" fontId="11" fillId="0" borderId="0" xfId="0" applyFont="1" applyAlignment="1">
      <alignment horizontal="center"/>
    </xf>
    <xf numFmtId="165" fontId="6" fillId="0" borderId="0" xfId="0" applyNumberFormat="1" applyFont="1" applyAlignment="1">
      <alignment horizontal="left" vertical="top" wrapText="1"/>
    </xf>
    <xf numFmtId="0" fontId="6" fillId="0" borderId="0" xfId="0" applyFont="1" applyAlignment="1">
      <alignment horizontal="center"/>
    </xf>
    <xf numFmtId="0" fontId="6" fillId="0" borderId="0" xfId="0" applyFont="1" applyAlignment="1">
      <alignment horizontal="left" vertical="top" wrapText="1"/>
    </xf>
    <xf numFmtId="0" fontId="6" fillId="34" borderId="0" xfId="0" applyFont="1" applyFill="1" applyAlignment="1">
      <alignment horizontal="left"/>
    </xf>
    <xf numFmtId="0" fontId="6" fillId="34" borderId="0" xfId="0" applyFont="1" applyFill="1"/>
    <xf numFmtId="0" fontId="12" fillId="34" borderId="0" xfId="6" applyFont="1" applyFill="1" applyAlignment="1" applyProtection="1"/>
    <xf numFmtId="0" fontId="0" fillId="34" borderId="0" xfId="0" applyFill="1"/>
    <xf numFmtId="0" fontId="6" fillId="34" borderId="0" xfId="0" quotePrefix="1" applyFont="1" applyFill="1" applyAlignment="1">
      <alignment horizontal="left"/>
    </xf>
    <xf numFmtId="0" fontId="7" fillId="34" borderId="0" xfId="0" applyFont="1" applyFill="1"/>
    <xf numFmtId="0" fontId="8" fillId="34" borderId="0" xfId="6" applyFont="1" applyFill="1" applyAlignment="1" applyProtection="1">
      <alignment horizontal="left"/>
    </xf>
    <xf numFmtId="0" fontId="6" fillId="34" borderId="0" xfId="0" applyFont="1" applyFill="1" applyAlignment="1">
      <alignment horizontal="center"/>
    </xf>
    <xf numFmtId="0" fontId="6" fillId="34" borderId="1" xfId="0" applyFont="1" applyFill="1" applyBorder="1" applyAlignment="1">
      <alignment horizontal="right"/>
    </xf>
    <xf numFmtId="0" fontId="6" fillId="34" borderId="1" xfId="0" applyFont="1" applyFill="1" applyBorder="1" applyAlignment="1">
      <alignment horizontal="right" wrapText="1"/>
    </xf>
    <xf numFmtId="1" fontId="6" fillId="34" borderId="0" xfId="0" applyNumberFormat="1" applyFont="1" applyFill="1"/>
    <xf numFmtId="166" fontId="6" fillId="34" borderId="0" xfId="50" applyNumberFormat="1" applyFont="1" applyFill="1"/>
    <xf numFmtId="166" fontId="0" fillId="34" borderId="0" xfId="50" applyNumberFormat="1" applyFont="1" applyFill="1"/>
    <xf numFmtId="164" fontId="6" fillId="34" borderId="0" xfId="0" applyNumberFormat="1" applyFont="1" applyFill="1"/>
    <xf numFmtId="167" fontId="6" fillId="34" borderId="0" xfId="50" applyNumberFormat="1" applyFont="1" applyFill="1"/>
    <xf numFmtId="167" fontId="0" fillId="34" borderId="0" xfId="50" applyNumberFormat="1" applyFont="1" applyFill="1"/>
  </cellXfs>
  <cellStyles count="51">
    <cellStyle name="20% - Accent1" xfId="27" builtinId="30" customBuiltin="1"/>
    <cellStyle name="20% - Accent2" xfId="31" builtinId="34" customBuiltin="1"/>
    <cellStyle name="20% - Accent3" xfId="35" builtinId="38" customBuiltin="1"/>
    <cellStyle name="20% - Accent4" xfId="39" builtinId="42" customBuiltin="1"/>
    <cellStyle name="20% - Accent5" xfId="43" builtinId="46" customBuiltin="1"/>
    <cellStyle name="20% - Accent6" xfId="47" builtinId="50" customBuiltin="1"/>
    <cellStyle name="40% - Accent1" xfId="28" builtinId="31" customBuiltin="1"/>
    <cellStyle name="40% - Accent2" xfId="32" builtinId="35" customBuiltin="1"/>
    <cellStyle name="40% - Accent3" xfId="36" builtinId="39" customBuiltin="1"/>
    <cellStyle name="40% - Accent4" xfId="40" builtinId="43" customBuiltin="1"/>
    <cellStyle name="40% - Accent5" xfId="44" builtinId="47" customBuiltin="1"/>
    <cellStyle name="40% - Accent6" xfId="48" builtinId="51" customBuiltin="1"/>
    <cellStyle name="60% - Accent1" xfId="29" builtinId="32" customBuiltin="1"/>
    <cellStyle name="60% - Accent2" xfId="33" builtinId="36" customBuiltin="1"/>
    <cellStyle name="60% - Accent3" xfId="37" builtinId="40" customBuiltin="1"/>
    <cellStyle name="60% - Accent4" xfId="41" builtinId="44" customBuiltin="1"/>
    <cellStyle name="60% - Accent5" xfId="45" builtinId="48" customBuiltin="1"/>
    <cellStyle name="60% - Accent6" xfId="49" builtinId="52" customBuiltin="1"/>
    <cellStyle name="Accent1" xfId="26" builtinId="29" customBuiltin="1"/>
    <cellStyle name="Accent2" xfId="30" builtinId="33" customBuiltin="1"/>
    <cellStyle name="Accent3" xfId="34" builtinId="37" customBuiltin="1"/>
    <cellStyle name="Accent4" xfId="38" builtinId="41" customBuiltin="1"/>
    <cellStyle name="Accent5" xfId="42" builtinId="45" customBuiltin="1"/>
    <cellStyle name="Accent6" xfId="46" builtinId="49" customBuiltin="1"/>
    <cellStyle name="ANCLAS,REZONES Y SUS PARTES,DE FUNDICION,DE HIERRO O DE ACERO" xfId="8" xr:uid="{20810164-C62B-42BA-BB05-04FCC7346699}"/>
    <cellStyle name="Bad" xfId="15" builtinId="27" customBuiltin="1"/>
    <cellStyle name="Calculation" xfId="19" builtinId="22" customBuiltin="1"/>
    <cellStyle name="Check Cell" xfId="21" builtinId="23" customBuiltin="1"/>
    <cellStyle name="Comma" xfId="50" builtinId="3"/>
    <cellStyle name="Comma 2" xfId="3" xr:uid="{00000000-0005-0000-0000-000000000000}"/>
    <cellStyle name="Comma 3" xfId="5" xr:uid="{AE398EEF-C4AB-4EE3-AC26-9B3460C9F1E7}"/>
    <cellStyle name="Explanatory Text" xfId="24" builtinId="53" customBuiltin="1"/>
    <cellStyle name="Good" xfId="14" builtinId="26" customBuiltin="1"/>
    <cellStyle name="Heading 1" xfId="10" builtinId="16" customBuiltin="1"/>
    <cellStyle name="Heading 2" xfId="11" builtinId="17" customBuiltin="1"/>
    <cellStyle name="Heading 3" xfId="12" builtinId="18" customBuiltin="1"/>
    <cellStyle name="Heading 4" xfId="13" builtinId="19" customBuiltin="1"/>
    <cellStyle name="Hyperlink" xfId="6" builtinId="8"/>
    <cellStyle name="Hyperlink 2" xfId="7" xr:uid="{E15DDD35-4DC5-4B2D-8214-046A1C3EE59B}"/>
    <cellStyle name="Input" xfId="17" builtinId="20" customBuiltin="1"/>
    <cellStyle name="Linked Cell" xfId="20" builtinId="24" customBuiltin="1"/>
    <cellStyle name="Neutral" xfId="16" builtinId="28" customBuiltin="1"/>
    <cellStyle name="Normal" xfId="0" builtinId="0"/>
    <cellStyle name="Normal 2" xfId="1" xr:uid="{00000000-0005-0000-0000-000002000000}"/>
    <cellStyle name="Normal 2 2" xfId="2" xr:uid="{00000000-0005-0000-0000-000003000000}"/>
    <cellStyle name="Normal 3" xfId="4" xr:uid="{157EBAB9-EB66-4784-83A2-E35F4D21B3AA}"/>
    <cellStyle name="Note" xfId="23" builtinId="10" customBuiltin="1"/>
    <cellStyle name="Output" xfId="18" builtinId="21" customBuiltin="1"/>
    <cellStyle name="Title" xfId="9" builtinId="15" customBuiltin="1"/>
    <cellStyle name="Total" xfId="25" builtinId="25" customBuiltin="1"/>
    <cellStyle name="Warning Text" xfId="22" builtinId="11" customBuiltin="1"/>
  </cellStyles>
  <dxfs count="0"/>
  <tableStyles count="0" defaultTableStyle="TableStyleMedium2" defaultPivotStyle="PivotStyleLight16"/>
  <colors>
    <mruColors>
      <color rgb="FF0099D8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styles" Target="styles.xml"/><Relationship Id="rId20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theme" Target="theme/theme1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1.xml"/><Relationship Id="rId22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435369</xdr:colOff>
      <xdr:row>5</xdr:row>
      <xdr:rowOff>0</xdr:rowOff>
    </xdr:from>
    <xdr:to>
      <xdr:col>5</xdr:col>
      <xdr:colOff>15642</xdr:colOff>
      <xdr:row>25</xdr:row>
      <xdr:rowOff>63681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4E7BADF-87D4-40F8-A2B6-54867AA6D3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35369" y="825500"/>
          <a:ext cx="2818773" cy="353078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391809</xdr:colOff>
      <xdr:row>5</xdr:row>
      <xdr:rowOff>0</xdr:rowOff>
    </xdr:from>
    <xdr:to>
      <xdr:col>5</xdr:col>
      <xdr:colOff>309418</xdr:colOff>
      <xdr:row>23</xdr:row>
      <xdr:rowOff>158661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9C95AF6-3821-4578-9C23-4940CB1422F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91809" y="810638"/>
          <a:ext cx="3092609" cy="3549832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446852</xdr:colOff>
      <xdr:row>6</xdr:row>
      <xdr:rowOff>0</xdr:rowOff>
    </xdr:from>
    <xdr:to>
      <xdr:col>5</xdr:col>
      <xdr:colOff>318366</xdr:colOff>
      <xdr:row>23</xdr:row>
      <xdr:rowOff>46722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B5096C23-BF46-4443-ABC3-7D10C9DBEA4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46852" y="987778"/>
          <a:ext cx="3105310" cy="3010055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406797</xdr:colOff>
      <xdr:row>6</xdr:row>
      <xdr:rowOff>0</xdr:rowOff>
    </xdr:from>
    <xdr:to>
      <xdr:col>5</xdr:col>
      <xdr:colOff>274797</xdr:colOff>
      <xdr:row>21</xdr:row>
      <xdr:rowOff>151745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7ED8619-0DEE-4882-AFCF-461015543E2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06797" y="962422"/>
          <a:ext cx="3092609" cy="2711589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417015</xdr:colOff>
      <xdr:row>6</xdr:row>
      <xdr:rowOff>0</xdr:rowOff>
    </xdr:from>
    <xdr:to>
      <xdr:col>5</xdr:col>
      <xdr:colOff>306287</xdr:colOff>
      <xdr:row>23</xdr:row>
      <xdr:rowOff>154357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18E39A5A-4677-42AA-80BE-FA85AE89154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17015" y="966716"/>
          <a:ext cx="3111660" cy="3054507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389912</xdr:colOff>
      <xdr:row>6</xdr:row>
      <xdr:rowOff>0</xdr:rowOff>
    </xdr:from>
    <xdr:to>
      <xdr:col>5</xdr:col>
      <xdr:colOff>251819</xdr:colOff>
      <xdr:row>23</xdr:row>
      <xdr:rowOff>49842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787756B2-44B3-42AD-A46F-F9A22E11523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89912" y="946930"/>
          <a:ext cx="3092609" cy="3035456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448879</xdr:colOff>
      <xdr:row>6</xdr:row>
      <xdr:rowOff>0</xdr:rowOff>
    </xdr:from>
    <xdr:to>
      <xdr:col>5</xdr:col>
      <xdr:colOff>305397</xdr:colOff>
      <xdr:row>21</xdr:row>
      <xdr:rowOff>121237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9FB3C9C-9F72-48F2-8380-4983F513D93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48879" y="985345"/>
          <a:ext cx="3086259" cy="2902099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488461</xdr:colOff>
      <xdr:row>6</xdr:row>
      <xdr:rowOff>0</xdr:rowOff>
    </xdr:from>
    <xdr:to>
      <xdr:col>5</xdr:col>
      <xdr:colOff>357224</xdr:colOff>
      <xdr:row>19</xdr:row>
      <xdr:rowOff>61671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826C2A3-17E5-474C-A809-C22F3CC01D3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88461" y="947615"/>
          <a:ext cx="3092609" cy="2425825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491613</xdr:colOff>
      <xdr:row>6</xdr:row>
      <xdr:rowOff>0</xdr:rowOff>
    </xdr:from>
    <xdr:to>
      <xdr:col>5</xdr:col>
      <xdr:colOff>358012</xdr:colOff>
      <xdr:row>19</xdr:row>
      <xdr:rowOff>16105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1F1B22D-49B3-4938-96B5-A6BF3BBDCA8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91613" y="983226"/>
          <a:ext cx="3092609" cy="2463927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520492</xdr:colOff>
      <xdr:row>6</xdr:row>
      <xdr:rowOff>0</xdr:rowOff>
    </xdr:from>
    <xdr:to>
      <xdr:col>5</xdr:col>
      <xdr:colOff>386052</xdr:colOff>
      <xdr:row>21</xdr:row>
      <xdr:rowOff>14600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43C2E8F-675B-45CE-AB5F-5DA99728F9B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520492" y="947295"/>
          <a:ext cx="3092609" cy="2533780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442232</xdr:colOff>
      <xdr:row>6</xdr:row>
      <xdr:rowOff>0</xdr:rowOff>
    </xdr:from>
    <xdr:to>
      <xdr:col>5</xdr:col>
      <xdr:colOff>334897</xdr:colOff>
      <xdr:row>19</xdr:row>
      <xdr:rowOff>148902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651E723-7E16-4801-A7C2-41EE78AFD5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42232" y="963839"/>
          <a:ext cx="3124361" cy="2552831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341194</xdr:colOff>
      <xdr:row>6</xdr:row>
      <xdr:rowOff>0</xdr:rowOff>
    </xdr:from>
    <xdr:to>
      <xdr:col>5</xdr:col>
      <xdr:colOff>432719</xdr:colOff>
      <xdr:row>17</xdr:row>
      <xdr:rowOff>22788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411A3104-7902-4E7C-A13A-D4B50149F02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341194" y="1080448"/>
          <a:ext cx="3124361" cy="2648086"/>
        </a:xfrm>
        <a:prstGeom prst="rect">
          <a:avLst/>
        </a:prstGeom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conomic%20Bulletin/Documents%20and%20Settings/Developer/Application%20Data/Microsoft/Excel/Phil%20Econ%20data/Econ%20Data/FOREX1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SP Historical"/>
      <sheetName val="2007_2008 BSP"/>
      <sheetName val="2007"/>
      <sheetName val="2006"/>
      <sheetName val="2005"/>
      <sheetName val="2004"/>
      <sheetName val="2003"/>
      <sheetName val="2002"/>
      <sheetName val="2001  (Treasury-PDS)"/>
      <sheetName val="2001 (BSP)"/>
      <sheetName val="2000  (Treasury-PDS)"/>
      <sheetName val="2000(BSP)"/>
      <sheetName val="1999"/>
      <sheetName val="1998"/>
      <sheetName val="1997"/>
      <sheetName val="1996"/>
      <sheetName val="1995"/>
      <sheetName val="1994"/>
      <sheetName val="1993"/>
      <sheetName val="Summary"/>
      <sheetName val="Exchange Rat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/>
      <sheetData sheetId="17" refreshError="1"/>
      <sheetData sheetId="18" refreshError="1"/>
      <sheetData sheetId="19" refreshError="1"/>
      <sheetData sheetId="20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.xml"/><Relationship Id="rId2" Type="http://schemas.openxmlformats.org/officeDocument/2006/relationships/printerSettings" Target="../printerSettings/printerSettings2.bin"/><Relationship Id="rId1" Type="http://schemas.openxmlformats.org/officeDocument/2006/relationships/hyperlink" Target="https://www.adb.org/ado2019" TargetMode="Externa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2.xml"/><Relationship Id="rId2" Type="http://schemas.openxmlformats.org/officeDocument/2006/relationships/printerSettings" Target="../printerSettings/printerSettings3.bin"/><Relationship Id="rId1" Type="http://schemas.openxmlformats.org/officeDocument/2006/relationships/hyperlink" Target="https://www.adb.org/ado2019" TargetMode="External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3.xml"/><Relationship Id="rId2" Type="http://schemas.openxmlformats.org/officeDocument/2006/relationships/printerSettings" Target="../printerSettings/printerSettings4.bin"/><Relationship Id="rId1" Type="http://schemas.openxmlformats.org/officeDocument/2006/relationships/hyperlink" Target="https://www.adb.org/ado2019" TargetMode="External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4.xml"/><Relationship Id="rId2" Type="http://schemas.openxmlformats.org/officeDocument/2006/relationships/printerSettings" Target="../printerSettings/printerSettings5.bin"/><Relationship Id="rId1" Type="http://schemas.openxmlformats.org/officeDocument/2006/relationships/hyperlink" Target="https://www.adb.org/ado2019" TargetMode="External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5.xml"/><Relationship Id="rId2" Type="http://schemas.openxmlformats.org/officeDocument/2006/relationships/printerSettings" Target="../printerSettings/printerSettings6.bin"/><Relationship Id="rId1" Type="http://schemas.openxmlformats.org/officeDocument/2006/relationships/hyperlink" Target="https://www.adb.org/ado2019" TargetMode="External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6.xml"/><Relationship Id="rId2" Type="http://schemas.openxmlformats.org/officeDocument/2006/relationships/printerSettings" Target="../printerSettings/printerSettings7.bin"/><Relationship Id="rId1" Type="http://schemas.openxmlformats.org/officeDocument/2006/relationships/hyperlink" Target="https://www.adb.org/ado2019" TargetMode="External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7.xml"/><Relationship Id="rId2" Type="http://schemas.openxmlformats.org/officeDocument/2006/relationships/printerSettings" Target="../printerSettings/printerSettings8.bin"/><Relationship Id="rId1" Type="http://schemas.openxmlformats.org/officeDocument/2006/relationships/hyperlink" Target="https://www.adb.org/ado2019" TargetMode="External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8.xml"/><Relationship Id="rId2" Type="http://schemas.openxmlformats.org/officeDocument/2006/relationships/printerSettings" Target="../printerSettings/printerSettings9.bin"/><Relationship Id="rId1" Type="http://schemas.openxmlformats.org/officeDocument/2006/relationships/hyperlink" Target="https://www.adb.org/ado2019" TargetMode="External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9.xml"/><Relationship Id="rId2" Type="http://schemas.openxmlformats.org/officeDocument/2006/relationships/printerSettings" Target="../printerSettings/printerSettings10.bin"/><Relationship Id="rId1" Type="http://schemas.openxmlformats.org/officeDocument/2006/relationships/hyperlink" Target="https://www.adb.org/ado2019" TargetMode="External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0.xml"/><Relationship Id="rId2" Type="http://schemas.openxmlformats.org/officeDocument/2006/relationships/printerSettings" Target="../printerSettings/printerSettings11.bin"/><Relationship Id="rId1" Type="http://schemas.openxmlformats.org/officeDocument/2006/relationships/hyperlink" Target="https://www.adb.org/ado2019" TargetMode="External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11.xml"/><Relationship Id="rId2" Type="http://schemas.openxmlformats.org/officeDocument/2006/relationships/printerSettings" Target="../printerSettings/printerSettings12.bin"/><Relationship Id="rId1" Type="http://schemas.openxmlformats.org/officeDocument/2006/relationships/hyperlink" Target="https://www.adb.org/ado2019" TargetMode="External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hyperlink" Target="https://www.adb.org/ado2019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AB44F2-454A-4C00-8D2B-A40E40ECECCB}">
  <dimension ref="A1:L19"/>
  <sheetViews>
    <sheetView showGridLines="0" zoomScaleNormal="100" workbookViewId="0"/>
  </sheetViews>
  <sheetFormatPr defaultColWidth="0" defaultRowHeight="12.5" zeroHeight="1" x14ac:dyDescent="0.25"/>
  <cols>
    <col min="1" max="9" width="9.1796875" style="2" customWidth="1"/>
    <col min="10" max="12" width="0" style="2" hidden="1" customWidth="1"/>
    <col min="13" max="16384" width="9.1796875" style="2" hidden="1"/>
  </cols>
  <sheetData>
    <row r="1" spans="2:12" x14ac:dyDescent="0.25"/>
    <row r="2" spans="2:12" ht="13" x14ac:dyDescent="0.3">
      <c r="B2" s="30" t="s">
        <v>47</v>
      </c>
      <c r="C2" s="30"/>
      <c r="D2" s="30"/>
      <c r="E2" s="30"/>
      <c r="F2" s="30"/>
      <c r="G2" s="30"/>
      <c r="H2" s="30"/>
      <c r="I2" s="11"/>
      <c r="J2" s="11"/>
      <c r="K2" s="11"/>
      <c r="L2" s="11"/>
    </row>
    <row r="3" spans="2:12" ht="15.5" x14ac:dyDescent="0.35">
      <c r="B3" s="31" t="s">
        <v>19</v>
      </c>
      <c r="C3" s="31"/>
      <c r="D3" s="31"/>
      <c r="E3" s="31"/>
      <c r="F3" s="31"/>
      <c r="G3" s="31"/>
      <c r="H3" s="31"/>
      <c r="I3" s="22"/>
      <c r="J3" s="22"/>
      <c r="K3" s="12"/>
      <c r="L3" s="12"/>
    </row>
    <row r="4" spans="2:12" x14ac:dyDescent="0.25"/>
    <row r="5" spans="2:12" ht="13" x14ac:dyDescent="0.3">
      <c r="B5" s="5" t="s">
        <v>15</v>
      </c>
      <c r="C5" s="5" t="s">
        <v>16</v>
      </c>
    </row>
    <row r="6" spans="2:12" x14ac:dyDescent="0.25">
      <c r="B6" s="13" t="str">
        <f>LEFT(C6,5)</f>
        <v>3.4.1</v>
      </c>
      <c r="C6" s="13" t="s">
        <v>20</v>
      </c>
    </row>
    <row r="7" spans="2:12" x14ac:dyDescent="0.25">
      <c r="B7" s="13" t="str">
        <f t="shared" ref="B7:B14" si="0">LEFT(C7,5)</f>
        <v>3.4.2</v>
      </c>
      <c r="C7" s="13" t="s">
        <v>25</v>
      </c>
    </row>
    <row r="8" spans="2:12" x14ac:dyDescent="0.25">
      <c r="B8" s="13" t="str">
        <f t="shared" si="0"/>
        <v>3.4.3</v>
      </c>
      <c r="C8" s="13" t="s">
        <v>62</v>
      </c>
      <c r="D8" s="23"/>
      <c r="E8" s="23"/>
      <c r="F8" s="23"/>
      <c r="G8" s="23"/>
      <c r="H8" s="23"/>
    </row>
    <row r="9" spans="2:12" x14ac:dyDescent="0.25">
      <c r="B9" s="13" t="str">
        <f t="shared" si="0"/>
        <v>3.4.4</v>
      </c>
      <c r="C9" s="13" t="s">
        <v>63</v>
      </c>
      <c r="D9" s="23"/>
      <c r="E9" s="23"/>
      <c r="F9" s="23"/>
      <c r="G9" s="23"/>
      <c r="H9" s="23"/>
    </row>
    <row r="10" spans="2:12" x14ac:dyDescent="0.25">
      <c r="B10" s="13" t="str">
        <f t="shared" si="0"/>
        <v>3.4.5</v>
      </c>
      <c r="C10" s="13" t="s">
        <v>64</v>
      </c>
      <c r="D10" s="23"/>
      <c r="E10" s="23"/>
      <c r="F10" s="23"/>
      <c r="G10" s="23"/>
      <c r="H10" s="23"/>
    </row>
    <row r="11" spans="2:12" x14ac:dyDescent="0.25">
      <c r="B11" s="13" t="str">
        <f t="shared" si="0"/>
        <v>3.4.6</v>
      </c>
      <c r="C11" s="13" t="s">
        <v>29</v>
      </c>
      <c r="D11" s="23"/>
      <c r="E11" s="23"/>
      <c r="F11" s="23"/>
      <c r="G11" s="23"/>
      <c r="H11" s="23"/>
    </row>
    <row r="12" spans="2:12" x14ac:dyDescent="0.25">
      <c r="B12" s="13" t="str">
        <f t="shared" si="0"/>
        <v>3.4.7</v>
      </c>
      <c r="C12" s="13" t="s">
        <v>32</v>
      </c>
      <c r="D12" s="23"/>
      <c r="E12" s="23"/>
      <c r="F12" s="23"/>
      <c r="G12" s="23"/>
      <c r="H12" s="23"/>
    </row>
    <row r="13" spans="2:12" x14ac:dyDescent="0.25">
      <c r="B13" s="13" t="str">
        <f t="shared" si="0"/>
        <v>3.4.8</v>
      </c>
      <c r="C13" s="13" t="s">
        <v>38</v>
      </c>
      <c r="D13" s="23"/>
      <c r="E13" s="23"/>
      <c r="F13" s="23"/>
      <c r="G13" s="23"/>
      <c r="H13" s="23"/>
    </row>
    <row r="14" spans="2:12" x14ac:dyDescent="0.25">
      <c r="B14" s="13" t="str">
        <f t="shared" si="0"/>
        <v>3.4.9</v>
      </c>
      <c r="C14" s="13" t="s">
        <v>41</v>
      </c>
      <c r="D14" s="23"/>
      <c r="E14" s="23"/>
      <c r="F14" s="23"/>
      <c r="G14" s="23"/>
      <c r="H14" s="23"/>
    </row>
    <row r="15" spans="2:12" x14ac:dyDescent="0.25">
      <c r="B15" s="13" t="str">
        <f>LEFT(C15,6)</f>
        <v>3.4.10</v>
      </c>
      <c r="C15" s="13" t="s">
        <v>42</v>
      </c>
      <c r="D15" s="23"/>
      <c r="E15" s="23"/>
      <c r="F15" s="23"/>
      <c r="G15" s="23"/>
      <c r="H15" s="23"/>
    </row>
    <row r="16" spans="2:12" x14ac:dyDescent="0.25">
      <c r="B16" s="13" t="str">
        <f t="shared" ref="B16" si="1">LEFT(C16,6)</f>
        <v>3.4.11</v>
      </c>
      <c r="C16" s="13" t="s">
        <v>43</v>
      </c>
      <c r="D16" s="23"/>
      <c r="E16" s="23"/>
      <c r="F16" s="23"/>
      <c r="G16" s="23"/>
      <c r="H16" s="23"/>
    </row>
    <row r="17" spans="2:8" hidden="1" x14ac:dyDescent="0.25">
      <c r="D17" s="23"/>
      <c r="E17" s="23"/>
      <c r="F17" s="23"/>
      <c r="G17" s="23"/>
      <c r="H17" s="23"/>
    </row>
    <row r="18" spans="2:8" x14ac:dyDescent="0.25">
      <c r="B18" s="13" t="str">
        <f t="shared" ref="B18" si="2">LEFT(C18,6)</f>
        <v>3.4.12</v>
      </c>
      <c r="C18" s="13" t="s">
        <v>57</v>
      </c>
      <c r="D18" s="23"/>
      <c r="E18" s="23"/>
      <c r="F18" s="23"/>
      <c r="G18" s="23"/>
      <c r="H18" s="23"/>
    </row>
    <row r="19" spans="2:8" x14ac:dyDescent="0.25"/>
  </sheetData>
  <mergeCells count="2">
    <mergeCell ref="B2:H2"/>
    <mergeCell ref="B3:H3"/>
  </mergeCells>
  <hyperlinks>
    <hyperlink ref="B6:C6" location="'3.4.1'!A1" display="'3.4.1'!A1" xr:uid="{FD07C977-474F-4E65-8156-A14DF257403D}"/>
    <hyperlink ref="B7:C7" location="'3.4.2'!A1" display="'3.4.2'!A1" xr:uid="{23D278C2-C24D-4337-95E3-1D9A547BC111}"/>
    <hyperlink ref="B8:C8" location="'3.4.3'!A1" display="'3.4.3'!A1" xr:uid="{B05AEE87-A377-4004-8871-1A39A1C37201}"/>
    <hyperlink ref="B9:C9" location="'3.4.4'!A1" display="'3.4.4'!A1" xr:uid="{C0B7AA45-ADC9-4C6B-8719-CB5ED623A595}"/>
    <hyperlink ref="B10:C10" location="'3.4.5'!A1" display="'3.4.5'!A1" xr:uid="{A8ABD82B-5097-4310-B25B-46D1AEE494D2}"/>
    <hyperlink ref="B11:C11" location="'3.4.6'!A1" display="'3.4.6'!A1" xr:uid="{CB127180-6F13-4E54-905F-36BFFB81FC49}"/>
    <hyperlink ref="B13:C13" location="'3.4.8'!A1" display="'3.4.8'!A1" xr:uid="{5610925A-BDD9-4379-8580-20DD222E06E6}"/>
    <hyperlink ref="B14:C14" location="'3.4.9'!A1" display="'3.4.9'!A1" xr:uid="{7A78A3D5-17B1-4C27-9A87-39D509472817}"/>
    <hyperlink ref="B16:C16" location="'3.4.11'!A1" display="'3.4.11'!A1" xr:uid="{CED21AE5-3D29-4308-982C-375BB3D259F0}"/>
    <hyperlink ref="B6:B14" location="'3.3.1'!A1" display="3.3.1" xr:uid="{75E0A7F5-9497-45E3-8749-AB069A4895BF}"/>
    <hyperlink ref="B12:C12" location="'3.4.7'!A1" display="'3.4.7'!A1" xr:uid="{1DE0E582-77E4-430F-9E07-74C3963715DB}"/>
    <hyperlink ref="B15:C15" location="'3.4.10'!A1" display="'3.4.10'!A1" xr:uid="{2CF9631E-E8AC-42C0-9949-F91CF105587B}"/>
    <hyperlink ref="B6" location="'3.4.1'!A1" display="'3.4.1'!A1" xr:uid="{43B99B66-3802-4934-A9F3-69A4B22637E9}"/>
    <hyperlink ref="B7" location="'3.4.2'!A1" display="'3.4.2'!A1" xr:uid="{3DC319A8-1FE1-48C5-9ECC-31CD1994BEB9}"/>
    <hyperlink ref="B8" location="'3.4.3'!A1" display="'3.4.3'!A1" xr:uid="{12B28102-96CC-4E93-9339-398632110A90}"/>
    <hyperlink ref="B9" location="'3.4.4'!A1" display="'3.4.4'!A1" xr:uid="{DDCE3B9D-3CAF-44D2-82CF-2E2724139CAE}"/>
    <hyperlink ref="B10" location="'3.4.5'!A1" display="'3.4.5'!A1" xr:uid="{4A15701B-A1C5-421B-AE43-DA3A7512B37D}"/>
    <hyperlink ref="B11" location="'3.4.6'!A1" display="'3.4.6'!A1" xr:uid="{616C77E7-36DD-44D0-82BD-4C2830F08D06}"/>
    <hyperlink ref="B12" location="'3.4.7'!A1" display="'3.4.7'!A1" xr:uid="{5E474E57-06AD-4E96-B2F7-16C5C186AAB0}"/>
    <hyperlink ref="B13" location="'3.4.8'!A1" display="'3.4.8'!A1" xr:uid="{6D8F6856-C52D-4E2E-AB91-3A49B525B3CD}"/>
    <hyperlink ref="B14" location="'3.4.9'!A1" display="'3.4.9'!A1" xr:uid="{C5FA030C-E485-4FCB-A6D2-E702BA83D2CE}"/>
    <hyperlink ref="B15" location="'3.4.10'!A1" display="'3.4.10'!A1" xr:uid="{DB5AFA56-6DA9-4769-8A9B-0495A53B5A10}"/>
    <hyperlink ref="B16" location="'3.4.11'!A1" display="'3.4.11'!A1" xr:uid="{0432DDA8-24F1-45E6-88F2-C13816FB9061}"/>
    <hyperlink ref="B18:C18" location="'3.4.11'!A1" display="'3.4.11'!A1" xr:uid="{B8F0DEAD-0397-42BC-A288-1B18BD4868FE}"/>
    <hyperlink ref="B18" location="'3.4.12'!A1" display="'3.4.12'!A1" xr:uid="{E7208E41-AD91-4B21-8686-D87175B9A37A}"/>
    <hyperlink ref="C18" location="'3.4.12'!A1" display="3.4.12 Social assistance" xr:uid="{047189D9-6EFB-411B-9D17-1D0A79BC6406}"/>
  </hyperlinks>
  <pageMargins left="0.7" right="0.7" top="0.75" bottom="0.75" header="0.3" footer="0.3"/>
  <pageSetup orientation="portrait" verticalDpi="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N13"/>
  <sheetViews>
    <sheetView showGridLines="0" zoomScale="58" zoomScaleNormal="85" workbookViewId="0">
      <selection activeCell="R27" sqref="R27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9" width="9.1796875" style="2"/>
    <col min="10" max="10" width="9.1796875" style="2" customWidth="1"/>
    <col min="11" max="11" width="10" style="2" customWidth="1"/>
    <col min="12" max="12" width="9.1796875" style="2"/>
    <col min="13" max="13" width="11.453125" style="2" customWidth="1"/>
    <col min="14" max="16384" width="9.1796875" style="2"/>
  </cols>
  <sheetData>
    <row r="1" spans="1:14" x14ac:dyDescent="0.25">
      <c r="A1" s="1" t="s">
        <v>13</v>
      </c>
      <c r="I1" s="13" t="s">
        <v>17</v>
      </c>
    </row>
    <row r="2" spans="1:14" x14ac:dyDescent="0.25">
      <c r="A2" s="4" t="s">
        <v>65</v>
      </c>
    </row>
    <row r="3" spans="1:14" ht="13" x14ac:dyDescent="0.3">
      <c r="A3" s="1" t="s">
        <v>14</v>
      </c>
      <c r="I3" s="5" t="s">
        <v>20</v>
      </c>
    </row>
    <row r="4" spans="1:14" x14ac:dyDescent="0.25">
      <c r="A4" s="6" t="s">
        <v>48</v>
      </c>
      <c r="I4" s="2" t="s">
        <v>6</v>
      </c>
    </row>
    <row r="6" spans="1:14" ht="25.5" thickBot="1" x14ac:dyDescent="0.3">
      <c r="I6" s="24" t="s">
        <v>0</v>
      </c>
      <c r="J6" s="25" t="s">
        <v>7</v>
      </c>
      <c r="K6" s="25" t="s">
        <v>2</v>
      </c>
      <c r="L6" s="25" t="s">
        <v>55</v>
      </c>
      <c r="M6" s="25" t="s">
        <v>12</v>
      </c>
      <c r="N6" s="25" t="s">
        <v>3</v>
      </c>
    </row>
    <row r="7" spans="1:14" ht="13" thickTop="1" x14ac:dyDescent="0.25">
      <c r="I7" s="2">
        <v>2015</v>
      </c>
      <c r="J7" s="7">
        <v>1.1889675093872114</v>
      </c>
      <c r="K7" s="7">
        <v>0.14302072939005489</v>
      </c>
      <c r="L7" s="7">
        <v>-0.43470155975619124</v>
      </c>
      <c r="M7" s="7">
        <v>0.38849004259292147</v>
      </c>
      <c r="N7" s="7">
        <v>1.5408016366709556</v>
      </c>
    </row>
    <row r="8" spans="1:14" x14ac:dyDescent="0.25">
      <c r="I8" s="2">
        <v>2016</v>
      </c>
      <c r="J8" s="7">
        <v>1.1164021245930513</v>
      </c>
      <c r="K8" s="7">
        <v>0.23902445820864876</v>
      </c>
      <c r="L8" s="7">
        <v>-0.17833949213494946</v>
      </c>
      <c r="M8" s="7">
        <v>0.70662379500866124</v>
      </c>
      <c r="N8" s="7">
        <v>0.38578299861136106</v>
      </c>
    </row>
    <row r="9" spans="1:14" x14ac:dyDescent="0.25">
      <c r="I9" s="2">
        <v>2017</v>
      </c>
      <c r="J9" s="7">
        <v>4.1254925015750104</v>
      </c>
      <c r="K9" s="7">
        <v>0.15830476116113595</v>
      </c>
      <c r="L9" s="7">
        <v>1.7698288578556394</v>
      </c>
      <c r="M9" s="7">
        <v>0.30038098781252376</v>
      </c>
      <c r="N9" s="7">
        <v>1.5779953319998472</v>
      </c>
    </row>
    <row r="10" spans="1:14" x14ac:dyDescent="0.25">
      <c r="I10" s="2">
        <v>2018</v>
      </c>
      <c r="J10" s="7">
        <v>4.0737108468101866</v>
      </c>
      <c r="K10" s="7">
        <v>0.18136585322819426</v>
      </c>
      <c r="L10" s="7">
        <v>1.00894404933269</v>
      </c>
      <c r="M10" s="7">
        <v>0.47433015201796147</v>
      </c>
      <c r="N10" s="7">
        <v>2.1880058872223382</v>
      </c>
    </row>
    <row r="11" spans="1:14" x14ac:dyDescent="0.25">
      <c r="I11" s="8">
        <v>2019</v>
      </c>
      <c r="J11" s="7">
        <v>4.5040214855973915</v>
      </c>
      <c r="K11" s="7">
        <v>1.9072564751357653E-2</v>
      </c>
      <c r="L11" s="7">
        <v>0.77258015068739183</v>
      </c>
      <c r="M11" s="7">
        <v>1.2943913944587842</v>
      </c>
      <c r="N11" s="7">
        <v>2.220752928345088</v>
      </c>
    </row>
    <row r="13" spans="1:14" x14ac:dyDescent="0.25">
      <c r="I13" s="2" t="s">
        <v>21</v>
      </c>
    </row>
  </sheetData>
  <hyperlinks>
    <hyperlink ref="I1" location="Contents!A1" display="&lt;&lt;&lt; back to content" xr:uid="{7D6E8B19-FCE9-44A5-97CC-F518445167F9}"/>
    <hyperlink ref="A4" r:id="rId1" display="https://www.adb.org/ado2019" xr:uid="{56C3E23B-5414-4AA7-A2F9-001BAF2FF159}"/>
  </hyperlinks>
  <pageMargins left="0.7" right="0.7" top="0.75" bottom="0.75" header="0.3" footer="0.3"/>
  <pageSetup orientation="portrait" verticalDpi="0" r:id="rId2"/>
  <drawing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C4D588-C0A7-4142-8236-090731C072CE}">
  <dimension ref="A1:R42"/>
  <sheetViews>
    <sheetView showGridLines="0" zoomScale="47" zoomScaleNormal="100" workbookViewId="0">
      <selection activeCell="N7" sqref="N7:N29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9" width="9.1796875" style="2"/>
    <col min="10" max="10" width="9.1796875" style="2" customWidth="1"/>
    <col min="11" max="11" width="10" style="2" customWidth="1"/>
    <col min="12" max="16384" width="9.1796875" style="2"/>
  </cols>
  <sheetData>
    <row r="1" spans="1:14" x14ac:dyDescent="0.25">
      <c r="A1" s="1" t="s">
        <v>13</v>
      </c>
      <c r="I1" s="13" t="s">
        <v>17</v>
      </c>
    </row>
    <row r="2" spans="1:14" x14ac:dyDescent="0.25">
      <c r="A2" s="4" t="s">
        <v>65</v>
      </c>
    </row>
    <row r="3" spans="1:14" ht="13" x14ac:dyDescent="0.3">
      <c r="A3" s="1" t="s">
        <v>14</v>
      </c>
      <c r="I3" s="5" t="s">
        <v>25</v>
      </c>
    </row>
    <row r="4" spans="1:14" x14ac:dyDescent="0.25">
      <c r="A4" s="6" t="s">
        <v>48</v>
      </c>
      <c r="I4" s="2" t="s">
        <v>56</v>
      </c>
    </row>
    <row r="6" spans="1:14" ht="50.5" thickBot="1" x14ac:dyDescent="0.3">
      <c r="I6" s="18" t="s">
        <v>8</v>
      </c>
      <c r="J6" s="17" t="s">
        <v>22</v>
      </c>
      <c r="K6" s="17" t="s">
        <v>23</v>
      </c>
      <c r="L6" s="17" t="s">
        <v>24</v>
      </c>
      <c r="M6" s="17" t="s">
        <v>3</v>
      </c>
    </row>
    <row r="7" spans="1:14" ht="13" thickTop="1" x14ac:dyDescent="0.25">
      <c r="I7" s="10">
        <v>43101</v>
      </c>
      <c r="J7" s="7">
        <v>6.7999999999999972</v>
      </c>
      <c r="K7" s="7">
        <v>5.9000000000000057</v>
      </c>
      <c r="L7" s="7">
        <v>8.5</v>
      </c>
      <c r="M7" s="7">
        <v>6.4000000000000057</v>
      </c>
      <c r="N7" s="26"/>
    </row>
    <row r="8" spans="1:14" x14ac:dyDescent="0.25">
      <c r="I8" s="10">
        <v>43132</v>
      </c>
      <c r="J8" s="7">
        <v>6.7000000000000028</v>
      </c>
      <c r="K8" s="7">
        <v>5.5999999999999943</v>
      </c>
      <c r="L8" s="7">
        <v>8.5</v>
      </c>
      <c r="M8" s="7">
        <v>6.2999999999999972</v>
      </c>
    </row>
    <row r="9" spans="1:14" x14ac:dyDescent="0.25">
      <c r="I9" s="10">
        <v>43160</v>
      </c>
      <c r="J9" s="7">
        <v>6.5999999999999943</v>
      </c>
      <c r="K9" s="7">
        <v>5.5999999999999943</v>
      </c>
      <c r="L9" s="7">
        <v>8.5</v>
      </c>
      <c r="M9" s="7">
        <v>6.2000000000000028</v>
      </c>
    </row>
    <row r="10" spans="1:14" x14ac:dyDescent="0.25">
      <c r="I10" s="10">
        <v>43191</v>
      </c>
      <c r="J10" s="7">
        <v>6.5999999999999943</v>
      </c>
      <c r="K10" s="7">
        <v>5.5</v>
      </c>
      <c r="L10" s="7">
        <v>8.5</v>
      </c>
      <c r="M10" s="7">
        <v>6.0999999999999943</v>
      </c>
    </row>
    <row r="11" spans="1:14" x14ac:dyDescent="0.25">
      <c r="I11" s="10">
        <v>43221</v>
      </c>
      <c r="J11" s="7">
        <v>6.5</v>
      </c>
      <c r="K11" s="7">
        <v>5.4000000000000057</v>
      </c>
      <c r="L11" s="7">
        <v>8.5</v>
      </c>
      <c r="M11" s="7">
        <v>5.9000000000000057</v>
      </c>
    </row>
    <row r="12" spans="1:14" x14ac:dyDescent="0.25">
      <c r="I12" s="10">
        <v>43252</v>
      </c>
      <c r="J12" s="7">
        <v>6.4000000000000057</v>
      </c>
      <c r="K12" s="7">
        <v>5.2000000000000028</v>
      </c>
      <c r="L12" s="7">
        <v>8.5</v>
      </c>
      <c r="M12" s="7">
        <v>5.7999999999999972</v>
      </c>
    </row>
    <row r="13" spans="1:14" x14ac:dyDescent="0.25">
      <c r="I13" s="10">
        <v>43282</v>
      </c>
      <c r="J13" s="7">
        <v>6.2999999999999972</v>
      </c>
      <c r="K13" s="7">
        <v>5.0999999999999943</v>
      </c>
      <c r="L13" s="7">
        <v>8.5</v>
      </c>
      <c r="M13" s="7">
        <v>5.7999999999999972</v>
      </c>
    </row>
    <row r="14" spans="1:14" x14ac:dyDescent="0.25">
      <c r="I14" s="10">
        <v>43313</v>
      </c>
      <c r="J14" s="7">
        <v>6.2999999999999972</v>
      </c>
      <c r="K14" s="7">
        <v>5.0999999999999943</v>
      </c>
      <c r="L14" s="7">
        <v>8.4000000000000057</v>
      </c>
      <c r="M14" s="7">
        <v>5.7000000000000028</v>
      </c>
    </row>
    <row r="15" spans="1:14" x14ac:dyDescent="0.25">
      <c r="I15" s="10">
        <v>43344</v>
      </c>
      <c r="J15" s="7">
        <v>6.2999999999999972</v>
      </c>
      <c r="K15" s="7">
        <v>5.2000000000000028</v>
      </c>
      <c r="L15" s="7">
        <v>8.2999999999999972</v>
      </c>
      <c r="M15" s="7">
        <v>5.5999999999999943</v>
      </c>
    </row>
    <row r="16" spans="1:14" x14ac:dyDescent="0.25">
      <c r="I16" s="10">
        <v>43374</v>
      </c>
      <c r="J16" s="7">
        <v>6.2000000000000028</v>
      </c>
      <c r="K16" s="7">
        <v>5.0999999999999943</v>
      </c>
      <c r="L16" s="7">
        <v>8.0999999999999943</v>
      </c>
      <c r="M16" s="7">
        <v>5.5</v>
      </c>
    </row>
    <row r="17" spans="9:18" x14ac:dyDescent="0.25">
      <c r="I17" s="10">
        <v>43405</v>
      </c>
      <c r="J17" s="7">
        <v>6.0999999999999943</v>
      </c>
      <c r="K17" s="7">
        <v>5.0999999999999943</v>
      </c>
      <c r="L17" s="7">
        <v>8</v>
      </c>
      <c r="M17" s="7">
        <v>5.4000000000000057</v>
      </c>
    </row>
    <row r="18" spans="9:18" x14ac:dyDescent="0.25">
      <c r="I18" s="10">
        <v>43435</v>
      </c>
      <c r="J18" s="7">
        <v>6</v>
      </c>
      <c r="K18" s="7">
        <v>5.0999999999999943</v>
      </c>
      <c r="L18" s="7">
        <v>7.7999999999999972</v>
      </c>
      <c r="M18" s="7">
        <v>5.2999999999999972</v>
      </c>
    </row>
    <row r="19" spans="9:18" x14ac:dyDescent="0.25">
      <c r="I19" s="10">
        <v>43466</v>
      </c>
      <c r="J19" s="7">
        <v>5.2000000000000028</v>
      </c>
      <c r="K19" s="7">
        <v>5.7999999999999972</v>
      </c>
      <c r="L19" s="7">
        <v>6.4000000000000057</v>
      </c>
      <c r="M19" s="7">
        <v>3.4000000000000057</v>
      </c>
      <c r="N19" s="26"/>
      <c r="O19" s="7"/>
      <c r="P19" s="7"/>
      <c r="Q19" s="7"/>
      <c r="R19" s="7"/>
    </row>
    <row r="20" spans="9:18" x14ac:dyDescent="0.25">
      <c r="I20" s="10">
        <v>43497</v>
      </c>
      <c r="J20" s="7">
        <v>5</v>
      </c>
      <c r="K20" s="7">
        <v>6.2000000000000028</v>
      </c>
      <c r="L20" s="7">
        <v>6.2999999999999972</v>
      </c>
      <c r="M20" s="7">
        <v>2.2999999999999972</v>
      </c>
      <c r="O20" s="7"/>
      <c r="P20" s="7"/>
      <c r="Q20" s="7"/>
      <c r="R20" s="7"/>
    </row>
    <row r="21" spans="9:18" x14ac:dyDescent="0.25">
      <c r="I21" s="10">
        <v>43525</v>
      </c>
      <c r="J21" s="7">
        <v>5</v>
      </c>
      <c r="K21" s="7">
        <v>6.4000000000000057</v>
      </c>
      <c r="L21" s="7">
        <v>6.2000000000000028</v>
      </c>
      <c r="M21" s="7">
        <v>2</v>
      </c>
      <c r="O21" s="7"/>
      <c r="P21" s="7"/>
      <c r="Q21" s="7"/>
      <c r="R21" s="7"/>
    </row>
    <row r="22" spans="9:18" x14ac:dyDescent="0.25">
      <c r="I22" s="10">
        <v>43556</v>
      </c>
      <c r="J22" s="7">
        <v>4.9000000000000057</v>
      </c>
      <c r="K22" s="7">
        <v>6.5999999999999943</v>
      </c>
      <c r="L22" s="7">
        <v>6.0999999999999943</v>
      </c>
      <c r="M22" s="7">
        <v>1.7999999999999972</v>
      </c>
      <c r="O22" s="7"/>
      <c r="P22" s="7"/>
      <c r="Q22" s="7"/>
      <c r="R22" s="7"/>
    </row>
    <row r="23" spans="9:18" x14ac:dyDescent="0.25">
      <c r="I23" s="10">
        <v>43586</v>
      </c>
      <c r="J23" s="7">
        <v>5</v>
      </c>
      <c r="K23" s="7">
        <v>6.7999999999999972</v>
      </c>
      <c r="L23" s="7">
        <v>6.0999999999999943</v>
      </c>
      <c r="M23" s="7">
        <v>1.7000000000000028</v>
      </c>
      <c r="O23" s="7"/>
      <c r="P23" s="7"/>
      <c r="Q23" s="7"/>
      <c r="R23" s="7"/>
    </row>
    <row r="24" spans="9:18" x14ac:dyDescent="0.25">
      <c r="I24" s="10">
        <v>43617</v>
      </c>
      <c r="J24" s="7">
        <v>5.0999999999999943</v>
      </c>
      <c r="K24" s="7">
        <v>7.0999999999999943</v>
      </c>
      <c r="L24" s="7">
        <v>6.0999999999999943</v>
      </c>
      <c r="M24" s="7">
        <v>1.5999999999999943</v>
      </c>
      <c r="O24" s="7"/>
      <c r="P24" s="7"/>
      <c r="Q24" s="7"/>
      <c r="R24" s="7"/>
    </row>
    <row r="25" spans="9:18" x14ac:dyDescent="0.25">
      <c r="I25" s="10">
        <v>43647</v>
      </c>
      <c r="J25" s="7">
        <v>5.0999999999999943</v>
      </c>
      <c r="K25" s="7">
        <v>7.2999999999999972</v>
      </c>
      <c r="L25" s="7">
        <v>6.0999999999999943</v>
      </c>
      <c r="M25" s="7">
        <v>1.5</v>
      </c>
      <c r="O25" s="7"/>
      <c r="P25" s="7"/>
      <c r="Q25" s="7"/>
      <c r="R25" s="7"/>
    </row>
    <row r="26" spans="9:18" x14ac:dyDescent="0.25">
      <c r="I26" s="10">
        <v>43678</v>
      </c>
      <c r="J26" s="7">
        <v>5.2000000000000028</v>
      </c>
      <c r="K26" s="7">
        <v>7.5</v>
      </c>
      <c r="L26" s="7">
        <v>6</v>
      </c>
      <c r="M26" s="7">
        <v>1.4000000000000057</v>
      </c>
      <c r="O26" s="7"/>
      <c r="P26" s="7"/>
      <c r="Q26" s="7"/>
      <c r="R26" s="7"/>
    </row>
    <row r="27" spans="9:18" x14ac:dyDescent="0.25">
      <c r="I27" s="10">
        <v>43709</v>
      </c>
      <c r="J27" s="7">
        <v>5.2000000000000028</v>
      </c>
      <c r="K27" s="7">
        <v>7.7000000000000028</v>
      </c>
      <c r="L27" s="7">
        <v>6</v>
      </c>
      <c r="M27" s="7">
        <v>1.2999999999999972</v>
      </c>
      <c r="O27" s="7"/>
      <c r="P27" s="7"/>
      <c r="Q27" s="7"/>
      <c r="R27" s="7"/>
    </row>
    <row r="28" spans="9:18" x14ac:dyDescent="0.25">
      <c r="I28" s="10">
        <v>43739</v>
      </c>
      <c r="J28" s="7">
        <v>5.2000000000000028</v>
      </c>
      <c r="K28" s="7">
        <v>7.9000000000000057</v>
      </c>
      <c r="L28" s="7">
        <v>5.9000000000000057</v>
      </c>
      <c r="M28" s="7">
        <v>1.2999999999999972</v>
      </c>
      <c r="O28" s="7"/>
      <c r="P28" s="7"/>
      <c r="Q28" s="7"/>
      <c r="R28" s="7"/>
    </row>
    <row r="29" spans="9:18" x14ac:dyDescent="0.25">
      <c r="I29" s="10">
        <v>43770</v>
      </c>
      <c r="J29" s="7">
        <v>5.2000000000000028</v>
      </c>
      <c r="K29" s="7">
        <v>8.0999999999999943</v>
      </c>
      <c r="L29" s="7">
        <v>5.7999999999999972</v>
      </c>
      <c r="M29" s="7">
        <v>1.2000000000000028</v>
      </c>
      <c r="O29" s="7"/>
      <c r="P29" s="7"/>
      <c r="Q29" s="7"/>
      <c r="R29" s="7"/>
    </row>
    <row r="30" spans="9:18" x14ac:dyDescent="0.25">
      <c r="I30" s="10">
        <v>43800</v>
      </c>
      <c r="J30" s="7">
        <v>5.2999999999999972</v>
      </c>
      <c r="K30" s="7">
        <v>8.2000000000000028</v>
      </c>
      <c r="L30" s="7">
        <v>5.7000000000000028</v>
      </c>
      <c r="M30" s="7">
        <v>1.2000000000000028</v>
      </c>
      <c r="O30" s="7"/>
      <c r="P30" s="7"/>
      <c r="Q30" s="7"/>
      <c r="R30" s="7"/>
    </row>
    <row r="31" spans="9:18" x14ac:dyDescent="0.25">
      <c r="O31" s="7"/>
      <c r="P31" s="7"/>
      <c r="Q31" s="7"/>
      <c r="R31" s="7"/>
    </row>
    <row r="32" spans="9:18" x14ac:dyDescent="0.25">
      <c r="I32" s="2" t="s">
        <v>21</v>
      </c>
      <c r="O32" s="7"/>
      <c r="P32" s="7"/>
      <c r="Q32" s="7"/>
      <c r="R32" s="7"/>
    </row>
    <row r="33" spans="15:18" x14ac:dyDescent="0.25">
      <c r="O33" s="7"/>
      <c r="P33" s="7"/>
      <c r="Q33" s="7"/>
      <c r="R33" s="7"/>
    </row>
    <row r="34" spans="15:18" x14ac:dyDescent="0.25">
      <c r="O34" s="7"/>
      <c r="P34" s="7"/>
      <c r="Q34" s="7"/>
      <c r="R34" s="7"/>
    </row>
    <row r="35" spans="15:18" x14ac:dyDescent="0.25">
      <c r="O35" s="7"/>
      <c r="P35" s="7"/>
      <c r="Q35" s="7"/>
      <c r="R35" s="7"/>
    </row>
    <row r="36" spans="15:18" x14ac:dyDescent="0.25">
      <c r="O36" s="7"/>
      <c r="P36" s="7"/>
      <c r="Q36" s="7"/>
      <c r="R36" s="7"/>
    </row>
    <row r="37" spans="15:18" x14ac:dyDescent="0.25">
      <c r="O37" s="7"/>
      <c r="P37" s="7"/>
      <c r="Q37" s="7"/>
      <c r="R37" s="7"/>
    </row>
    <row r="38" spans="15:18" x14ac:dyDescent="0.25">
      <c r="O38" s="7"/>
      <c r="P38" s="7"/>
      <c r="Q38" s="7"/>
      <c r="R38" s="7"/>
    </row>
    <row r="39" spans="15:18" x14ac:dyDescent="0.25">
      <c r="O39" s="7"/>
      <c r="P39" s="7"/>
      <c r="Q39" s="7"/>
      <c r="R39" s="7"/>
    </row>
    <row r="40" spans="15:18" x14ac:dyDescent="0.25">
      <c r="O40" s="7"/>
      <c r="P40" s="7"/>
      <c r="Q40" s="7"/>
      <c r="R40" s="7"/>
    </row>
    <row r="41" spans="15:18" x14ac:dyDescent="0.25">
      <c r="O41" s="7"/>
      <c r="P41" s="7"/>
      <c r="Q41" s="7"/>
      <c r="R41" s="7"/>
    </row>
    <row r="42" spans="15:18" x14ac:dyDescent="0.25">
      <c r="O42" s="7"/>
      <c r="P42" s="7"/>
      <c r="Q42" s="7"/>
      <c r="R42" s="7"/>
    </row>
  </sheetData>
  <hyperlinks>
    <hyperlink ref="I1" location="Contents!A1" display="&lt;&lt;&lt; back to content" xr:uid="{2823433B-1802-4849-85C1-8F0FEA387D37}"/>
    <hyperlink ref="A4" r:id="rId1" display="https://www.adb.org/ado2019" xr:uid="{3D3E6115-51B5-47A0-80F9-BB2248529563}"/>
  </hyperlinks>
  <pageMargins left="0.7" right="0.7" top="0.75" bottom="0.75" header="0.3" footer="0.3"/>
  <pageSetup orientation="portrait" verticalDpi="0" r:id="rId2"/>
  <drawing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CB4BEE-26EE-4A60-89C5-27A77CF3882C}">
  <dimension ref="A1:M31"/>
  <sheetViews>
    <sheetView showGridLines="0" tabSelected="1" zoomScale="54" zoomScaleNormal="85" workbookViewId="0">
      <selection activeCell="A7" sqref="A7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10" width="9.1796875" style="2"/>
    <col min="11" max="11" width="11" style="2" customWidth="1"/>
    <col min="12" max="12" width="11" style="27" customWidth="1"/>
    <col min="13" max="16384" width="9.1796875" style="2"/>
  </cols>
  <sheetData>
    <row r="1" spans="1:13" x14ac:dyDescent="0.25">
      <c r="A1" s="1" t="s">
        <v>13</v>
      </c>
      <c r="I1" s="13" t="s">
        <v>17</v>
      </c>
      <c r="J1" s="13"/>
    </row>
    <row r="2" spans="1:13" x14ac:dyDescent="0.25">
      <c r="A2" s="4" t="s">
        <v>65</v>
      </c>
    </row>
    <row r="3" spans="1:13" ht="13" x14ac:dyDescent="0.3">
      <c r="A3" s="1" t="s">
        <v>14</v>
      </c>
      <c r="I3" s="5" t="s">
        <v>62</v>
      </c>
      <c r="J3" s="5"/>
    </row>
    <row r="4" spans="1:13" x14ac:dyDescent="0.25">
      <c r="A4" s="6" t="s">
        <v>48</v>
      </c>
      <c r="I4" s="2" t="s">
        <v>4</v>
      </c>
    </row>
    <row r="7" spans="1:13" ht="25.5" thickBot="1" x14ac:dyDescent="0.3">
      <c r="I7" s="18" t="s">
        <v>0</v>
      </c>
      <c r="J7" s="17" t="s">
        <v>45</v>
      </c>
      <c r="K7" s="17" t="s">
        <v>46</v>
      </c>
      <c r="L7" s="28" t="s">
        <v>5</v>
      </c>
    </row>
    <row r="8" spans="1:13" ht="13" thickTop="1" x14ac:dyDescent="0.25">
      <c r="I8" s="14">
        <v>2015</v>
      </c>
      <c r="J8" s="7">
        <v>18.674250619983837</v>
      </c>
      <c r="K8" s="7">
        <v>20.914006730729014</v>
      </c>
      <c r="L8" s="29">
        <v>-2.2397561107451747</v>
      </c>
    </row>
    <row r="9" spans="1:13" x14ac:dyDescent="0.25">
      <c r="I9" s="14">
        <v>2016</v>
      </c>
      <c r="J9" s="7">
        <v>19.817452202043171</v>
      </c>
      <c r="K9" s="7">
        <v>21.38802818325717</v>
      </c>
      <c r="L9" s="29">
        <v>-1.5705759812140003</v>
      </c>
    </row>
    <row r="10" spans="1:13" x14ac:dyDescent="0.25">
      <c r="I10" s="14">
        <v>2017</v>
      </c>
      <c r="J10" s="7">
        <v>21.272405122137538</v>
      </c>
      <c r="K10" s="7">
        <v>23.948665345319856</v>
      </c>
      <c r="L10" s="29">
        <v>-2.6762602231823163</v>
      </c>
    </row>
    <row r="11" spans="1:13" x14ac:dyDescent="0.25">
      <c r="I11" s="14">
        <v>2018</v>
      </c>
      <c r="J11" s="7">
        <v>17.484072026417536</v>
      </c>
      <c r="K11" s="7">
        <v>18.8</v>
      </c>
      <c r="L11" s="29">
        <v>-1.3475875103567592</v>
      </c>
    </row>
    <row r="12" spans="1:13" x14ac:dyDescent="0.25">
      <c r="I12" s="15">
        <v>2019</v>
      </c>
      <c r="J12" s="7">
        <v>18.600000000000001</v>
      </c>
      <c r="K12" s="7">
        <v>20.5</v>
      </c>
      <c r="L12" s="29">
        <v>-1.9</v>
      </c>
    </row>
    <row r="13" spans="1:13" x14ac:dyDescent="0.25">
      <c r="J13" s="10"/>
      <c r="K13" s="7"/>
      <c r="L13" s="29"/>
      <c r="M13" s="7"/>
    </row>
    <row r="14" spans="1:13" x14ac:dyDescent="0.25">
      <c r="I14" s="10" t="s">
        <v>28</v>
      </c>
      <c r="J14" s="10"/>
      <c r="K14" s="7"/>
      <c r="L14" s="29"/>
      <c r="M14" s="7"/>
    </row>
    <row r="15" spans="1:13" x14ac:dyDescent="0.25">
      <c r="I15" s="10"/>
      <c r="J15" s="10"/>
      <c r="K15" s="7"/>
      <c r="L15" s="29"/>
      <c r="M15" s="7"/>
    </row>
    <row r="16" spans="1:13" x14ac:dyDescent="0.25">
      <c r="I16" s="10"/>
      <c r="J16" s="10"/>
      <c r="K16" s="7"/>
      <c r="L16" s="29"/>
      <c r="M16" s="7"/>
    </row>
    <row r="17" spans="9:13" x14ac:dyDescent="0.25">
      <c r="I17" s="10"/>
      <c r="J17" s="10"/>
      <c r="K17" s="7"/>
      <c r="L17" s="29"/>
      <c r="M17" s="7"/>
    </row>
    <row r="18" spans="9:13" x14ac:dyDescent="0.25">
      <c r="J18" s="10"/>
      <c r="K18" s="7"/>
      <c r="L18" s="29"/>
      <c r="M18" s="7"/>
    </row>
    <row r="19" spans="9:13" x14ac:dyDescent="0.25">
      <c r="I19" s="10"/>
      <c r="J19" s="10"/>
      <c r="K19" s="7"/>
      <c r="L19" s="29"/>
      <c r="M19" s="7"/>
    </row>
    <row r="20" spans="9:13" x14ac:dyDescent="0.25">
      <c r="I20" s="10"/>
      <c r="J20" s="10"/>
      <c r="K20" s="7"/>
      <c r="L20" s="29"/>
      <c r="M20" s="7"/>
    </row>
    <row r="21" spans="9:13" x14ac:dyDescent="0.25">
      <c r="I21" s="10"/>
      <c r="J21" s="10"/>
      <c r="K21" s="7"/>
      <c r="L21" s="29"/>
      <c r="M21" s="7"/>
    </row>
    <row r="22" spans="9:13" x14ac:dyDescent="0.25">
      <c r="I22" s="10"/>
      <c r="J22" s="10"/>
      <c r="K22" s="7"/>
      <c r="L22" s="29"/>
      <c r="M22" s="7"/>
    </row>
    <row r="23" spans="9:13" x14ac:dyDescent="0.25">
      <c r="I23" s="10"/>
      <c r="J23" s="10"/>
      <c r="K23" s="7"/>
      <c r="L23" s="29"/>
      <c r="M23" s="7"/>
    </row>
    <row r="24" spans="9:13" x14ac:dyDescent="0.25">
      <c r="I24" s="10"/>
      <c r="J24" s="10"/>
      <c r="K24" s="7"/>
      <c r="L24" s="29"/>
      <c r="M24" s="7"/>
    </row>
    <row r="25" spans="9:13" x14ac:dyDescent="0.25">
      <c r="I25" s="10"/>
      <c r="J25" s="10"/>
      <c r="K25" s="7"/>
      <c r="L25" s="29"/>
      <c r="M25" s="7"/>
    </row>
    <row r="26" spans="9:13" x14ac:dyDescent="0.25">
      <c r="I26" s="10"/>
      <c r="J26" s="10"/>
      <c r="K26" s="7"/>
      <c r="L26" s="29"/>
      <c r="M26" s="7"/>
    </row>
    <row r="27" spans="9:13" x14ac:dyDescent="0.25">
      <c r="I27" s="10"/>
      <c r="J27" s="10"/>
      <c r="K27" s="7"/>
      <c r="L27" s="29"/>
      <c r="M27" s="7"/>
    </row>
    <row r="28" spans="9:13" x14ac:dyDescent="0.25">
      <c r="I28" s="10"/>
      <c r="J28" s="10"/>
      <c r="K28" s="7"/>
      <c r="L28" s="29"/>
      <c r="M28" s="7"/>
    </row>
    <row r="29" spans="9:13" x14ac:dyDescent="0.25">
      <c r="J29" s="10"/>
      <c r="K29" s="7"/>
      <c r="L29" s="29"/>
      <c r="M29" s="7"/>
    </row>
    <row r="30" spans="9:13" x14ac:dyDescent="0.25">
      <c r="M30" s="7"/>
    </row>
    <row r="31" spans="9:13" x14ac:dyDescent="0.25">
      <c r="M31" s="7"/>
    </row>
  </sheetData>
  <hyperlinks>
    <hyperlink ref="I1" location="Contents!A1" display="&lt;&lt;&lt; back to content" xr:uid="{FEC7B8AD-09E8-4347-8271-608C177379EC}"/>
    <hyperlink ref="A4" r:id="rId1" display="https://www.adb.org/ado2019" xr:uid="{AFB96D91-7201-4875-A5E3-F49E330AD861}"/>
  </hyperlinks>
  <pageMargins left="0.7" right="0.7" top="0.75" bottom="0.75" header="0.3" footer="0.3"/>
  <pageSetup orientation="portrait" verticalDpi="0" r:id="rId2"/>
  <drawing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A43E887-497B-4F3C-93F0-8988327A8C77}">
  <dimension ref="A1:K31"/>
  <sheetViews>
    <sheetView showGridLines="0" zoomScale="64" zoomScaleNormal="100" workbookViewId="0">
      <selection activeCell="R15" sqref="R15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9" width="9.1796875" style="2"/>
    <col min="10" max="10" width="9.1796875" style="2" customWidth="1"/>
    <col min="11" max="16384" width="9.1796875" style="2"/>
  </cols>
  <sheetData>
    <row r="1" spans="1:11" x14ac:dyDescent="0.25">
      <c r="A1" s="1" t="s">
        <v>13</v>
      </c>
      <c r="I1" s="13" t="s">
        <v>17</v>
      </c>
    </row>
    <row r="2" spans="1:11" x14ac:dyDescent="0.25">
      <c r="A2" s="4" t="s">
        <v>65</v>
      </c>
    </row>
    <row r="3" spans="1:11" ht="13" x14ac:dyDescent="0.3">
      <c r="A3" s="1" t="s">
        <v>14</v>
      </c>
      <c r="I3" s="5" t="s">
        <v>63</v>
      </c>
    </row>
    <row r="4" spans="1:11" x14ac:dyDescent="0.25">
      <c r="A4" s="6" t="s">
        <v>48</v>
      </c>
      <c r="I4" s="2" t="s">
        <v>1</v>
      </c>
    </row>
    <row r="7" spans="1:11" ht="25.5" thickBot="1" x14ac:dyDescent="0.3">
      <c r="I7" s="18" t="s">
        <v>0</v>
      </c>
      <c r="J7" s="17" t="s">
        <v>26</v>
      </c>
    </row>
    <row r="8" spans="1:11" ht="13" thickTop="1" x14ac:dyDescent="0.25">
      <c r="I8" s="14">
        <v>2015</v>
      </c>
      <c r="J8" s="7">
        <v>33.780273319639619</v>
      </c>
    </row>
    <row r="9" spans="1:11" x14ac:dyDescent="0.25">
      <c r="I9" s="14">
        <v>2016</v>
      </c>
      <c r="J9" s="7">
        <v>15.606309166684905</v>
      </c>
    </row>
    <row r="10" spans="1:11" x14ac:dyDescent="0.25">
      <c r="I10" s="14">
        <v>2017</v>
      </c>
      <c r="J10" s="7">
        <v>-1.7287188907170736</v>
      </c>
    </row>
    <row r="11" spans="1:11" x14ac:dyDescent="0.25">
      <c r="I11" s="14">
        <v>2018</v>
      </c>
      <c r="J11" s="7">
        <v>6.9748046008676789</v>
      </c>
    </row>
    <row r="12" spans="1:11" ht="12.75" customHeight="1" x14ac:dyDescent="0.25">
      <c r="I12" s="14">
        <v>2019</v>
      </c>
      <c r="J12" s="7">
        <v>2.4459324729281029</v>
      </c>
    </row>
    <row r="13" spans="1:11" x14ac:dyDescent="0.25">
      <c r="I13" s="10"/>
      <c r="J13" s="7"/>
    </row>
    <row r="14" spans="1:11" x14ac:dyDescent="0.25">
      <c r="I14" s="32" t="s">
        <v>27</v>
      </c>
      <c r="J14" s="32"/>
      <c r="K14" s="32"/>
    </row>
    <row r="15" spans="1:11" x14ac:dyDescent="0.25">
      <c r="I15" s="32"/>
      <c r="J15" s="32"/>
      <c r="K15" s="32"/>
    </row>
    <row r="16" spans="1:11" x14ac:dyDescent="0.25">
      <c r="I16" s="32"/>
      <c r="J16" s="32"/>
      <c r="K16" s="32"/>
    </row>
    <row r="17" spans="9:10" x14ac:dyDescent="0.25">
      <c r="I17" s="10"/>
      <c r="J17" s="7"/>
    </row>
    <row r="18" spans="9:10" x14ac:dyDescent="0.25">
      <c r="I18" s="10"/>
      <c r="J18" s="7"/>
    </row>
    <row r="19" spans="9:10" x14ac:dyDescent="0.25">
      <c r="I19" s="10"/>
      <c r="J19" s="7"/>
    </row>
    <row r="20" spans="9:10" x14ac:dyDescent="0.25">
      <c r="I20" s="10"/>
      <c r="J20" s="7"/>
    </row>
    <row r="21" spans="9:10" x14ac:dyDescent="0.25">
      <c r="I21" s="10"/>
      <c r="J21" s="7"/>
    </row>
    <row r="22" spans="9:10" x14ac:dyDescent="0.25">
      <c r="I22" s="10"/>
      <c r="J22" s="7"/>
    </row>
    <row r="23" spans="9:10" x14ac:dyDescent="0.25">
      <c r="I23" s="10"/>
      <c r="J23" s="7"/>
    </row>
    <row r="24" spans="9:10" x14ac:dyDescent="0.25">
      <c r="I24" s="10"/>
      <c r="J24" s="7"/>
    </row>
    <row r="25" spans="9:10" x14ac:dyDescent="0.25">
      <c r="I25" s="10"/>
      <c r="J25" s="7"/>
    </row>
    <row r="26" spans="9:10" x14ac:dyDescent="0.25">
      <c r="I26" s="10"/>
      <c r="J26" s="7"/>
    </row>
    <row r="27" spans="9:10" x14ac:dyDescent="0.25">
      <c r="I27" s="10"/>
      <c r="J27" s="7"/>
    </row>
    <row r="28" spans="9:10" x14ac:dyDescent="0.25">
      <c r="I28" s="10"/>
      <c r="J28" s="7"/>
    </row>
    <row r="29" spans="9:10" x14ac:dyDescent="0.25">
      <c r="I29" s="10"/>
      <c r="J29" s="7"/>
    </row>
    <row r="30" spans="9:10" x14ac:dyDescent="0.25">
      <c r="I30" s="10"/>
      <c r="J30" s="7"/>
    </row>
    <row r="31" spans="9:10" x14ac:dyDescent="0.25">
      <c r="I31" s="10"/>
      <c r="J31" s="7"/>
    </row>
  </sheetData>
  <mergeCells count="1">
    <mergeCell ref="I14:K16"/>
  </mergeCells>
  <hyperlinks>
    <hyperlink ref="I1" location="Contents!A1" display="&lt;&lt;&lt; back to content" xr:uid="{CECEB9A1-DAB8-4A46-81EA-57FE587C007E}"/>
    <hyperlink ref="A4" r:id="rId1" display="https://www.adb.org/ado2019" xr:uid="{15F759F2-A6B7-4639-ACC2-31AA1FC90847}"/>
  </hyperlinks>
  <pageMargins left="0.7" right="0.7" top="0.75" bottom="0.75" header="0.3" footer="0.3"/>
  <pageSetup orientation="portrait" verticalDpi="0" r:id="rId2"/>
  <drawing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A16CBC-F515-42FC-9971-F5575F4C67CB}">
  <dimension ref="A1:L34"/>
  <sheetViews>
    <sheetView showGridLines="0" zoomScale="67" zoomScaleNormal="100" workbookViewId="0">
      <selection activeCell="Q24" sqref="Q24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10" width="9.1796875" style="2"/>
    <col min="11" max="11" width="9.1796875" style="2" customWidth="1"/>
    <col min="12" max="16384" width="9.1796875" style="2"/>
  </cols>
  <sheetData>
    <row r="1" spans="1:12" x14ac:dyDescent="0.25">
      <c r="A1" s="1" t="s">
        <v>13</v>
      </c>
      <c r="I1" s="13" t="s">
        <v>17</v>
      </c>
      <c r="J1" s="13"/>
    </row>
    <row r="2" spans="1:12" x14ac:dyDescent="0.25">
      <c r="A2" s="4" t="s">
        <v>65</v>
      </c>
    </row>
    <row r="3" spans="1:12" ht="13" x14ac:dyDescent="0.3">
      <c r="A3" s="1" t="s">
        <v>14</v>
      </c>
      <c r="I3" s="5" t="s">
        <v>64</v>
      </c>
      <c r="J3" s="5"/>
    </row>
    <row r="4" spans="1:12" x14ac:dyDescent="0.25">
      <c r="A4" s="6" t="s">
        <v>48</v>
      </c>
      <c r="I4" s="2" t="s">
        <v>1</v>
      </c>
    </row>
    <row r="7" spans="1:12" ht="25.5" thickBot="1" x14ac:dyDescent="0.3">
      <c r="I7" s="18" t="s">
        <v>8</v>
      </c>
      <c r="J7" s="17" t="s">
        <v>53</v>
      </c>
      <c r="K7" s="17" t="s">
        <v>54</v>
      </c>
    </row>
    <row r="8" spans="1:12" ht="13" thickTop="1" x14ac:dyDescent="0.25">
      <c r="I8" s="10">
        <v>43101</v>
      </c>
      <c r="J8" s="7">
        <v>25.710816185056622</v>
      </c>
      <c r="K8" s="7">
        <v>46.399679598551245</v>
      </c>
      <c r="L8" s="26"/>
    </row>
    <row r="9" spans="1:12" x14ac:dyDescent="0.25">
      <c r="I9" s="10">
        <v>43132</v>
      </c>
      <c r="J9" s="7">
        <v>25.508276649150847</v>
      </c>
      <c r="K9" s="7">
        <v>46.199612418745019</v>
      </c>
    </row>
    <row r="10" spans="1:12" x14ac:dyDescent="0.25">
      <c r="I10" s="10">
        <v>43160</v>
      </c>
      <c r="J10" s="7">
        <v>25.121430177200484</v>
      </c>
      <c r="K10" s="7">
        <v>45.004331381488988</v>
      </c>
    </row>
    <row r="11" spans="1:12" x14ac:dyDescent="0.25">
      <c r="I11" s="10">
        <v>43191</v>
      </c>
      <c r="J11" s="7">
        <v>25.317908716635891</v>
      </c>
      <c r="K11" s="7">
        <v>46.058977038342867</v>
      </c>
    </row>
    <row r="12" spans="1:12" x14ac:dyDescent="0.25">
      <c r="I12" s="10">
        <v>43221</v>
      </c>
      <c r="J12" s="7">
        <v>24.722132829504442</v>
      </c>
      <c r="K12" s="7">
        <v>45.449557692872524</v>
      </c>
    </row>
    <row r="13" spans="1:12" x14ac:dyDescent="0.25">
      <c r="I13" s="10">
        <v>43252</v>
      </c>
      <c r="J13" s="7">
        <v>24.612047059608386</v>
      </c>
      <c r="K13" s="7">
        <v>44.467491850195422</v>
      </c>
    </row>
    <row r="14" spans="1:12" x14ac:dyDescent="0.25">
      <c r="I14" s="10">
        <v>43282</v>
      </c>
      <c r="J14" s="7">
        <v>24.212098269629546</v>
      </c>
      <c r="K14" s="7">
        <v>45.299955035673904</v>
      </c>
    </row>
    <row r="15" spans="1:12" x14ac:dyDescent="0.25">
      <c r="I15" s="10">
        <v>43313</v>
      </c>
      <c r="J15" s="7">
        <v>24.048008326564158</v>
      </c>
      <c r="K15" s="7">
        <v>46.037105007172563</v>
      </c>
    </row>
    <row r="16" spans="1:12" x14ac:dyDescent="0.25">
      <c r="I16" s="10">
        <v>43344</v>
      </c>
      <c r="J16" s="7">
        <v>23.002023597000903</v>
      </c>
      <c r="K16" s="7">
        <v>47.539811511710127</v>
      </c>
    </row>
    <row r="17" spans="9:12" x14ac:dyDescent="0.25">
      <c r="I17" s="10">
        <v>43374</v>
      </c>
      <c r="J17" s="7">
        <v>22.937108453594561</v>
      </c>
      <c r="K17" s="7">
        <v>46.865160937194609</v>
      </c>
    </row>
    <row r="18" spans="9:12" x14ac:dyDescent="0.25">
      <c r="I18" s="10">
        <v>43405</v>
      </c>
      <c r="J18" s="7">
        <v>22.433025242126728</v>
      </c>
      <c r="K18" s="7">
        <v>49.381493340365957</v>
      </c>
    </row>
    <row r="19" spans="9:12" x14ac:dyDescent="0.25">
      <c r="I19" s="10">
        <v>43435</v>
      </c>
      <c r="J19" s="7">
        <v>22.895646453755202</v>
      </c>
      <c r="K19" s="7">
        <v>46.8</v>
      </c>
    </row>
    <row r="20" spans="9:12" x14ac:dyDescent="0.25">
      <c r="I20" s="10">
        <v>43466</v>
      </c>
      <c r="J20" s="7">
        <v>20.613551611044311</v>
      </c>
      <c r="K20" s="7">
        <v>44.360346417580828</v>
      </c>
      <c r="L20" s="26"/>
    </row>
    <row r="21" spans="9:12" x14ac:dyDescent="0.25">
      <c r="I21" s="10">
        <v>43497</v>
      </c>
      <c r="J21" s="7">
        <v>19.838855841081422</v>
      </c>
      <c r="K21" s="7">
        <v>43.605377533765676</v>
      </c>
    </row>
    <row r="22" spans="9:12" x14ac:dyDescent="0.25">
      <c r="I22" s="10">
        <v>43525</v>
      </c>
      <c r="J22" s="7">
        <v>19.729578638234084</v>
      </c>
      <c r="K22" s="7">
        <v>41.535901795563397</v>
      </c>
    </row>
    <row r="23" spans="9:12" x14ac:dyDescent="0.25">
      <c r="I23" s="10">
        <v>43556</v>
      </c>
      <c r="J23" s="7">
        <v>19.606471477465906</v>
      </c>
      <c r="K23" s="7">
        <v>40.983805039002554</v>
      </c>
    </row>
    <row r="24" spans="9:12" x14ac:dyDescent="0.25">
      <c r="I24" s="10">
        <v>43586</v>
      </c>
      <c r="J24" s="7">
        <v>19.044446579575272</v>
      </c>
      <c r="K24" s="7">
        <v>39.132700719769872</v>
      </c>
    </row>
    <row r="25" spans="9:12" x14ac:dyDescent="0.25">
      <c r="I25" s="10">
        <v>43617</v>
      </c>
      <c r="J25" s="7">
        <v>17.92586282985631</v>
      </c>
      <c r="K25" s="7">
        <v>41.642703785037405</v>
      </c>
    </row>
    <row r="26" spans="9:12" x14ac:dyDescent="0.25">
      <c r="I26" s="10">
        <v>43647</v>
      </c>
      <c r="J26" s="7">
        <v>18.013774544487347</v>
      </c>
      <c r="K26" s="7">
        <v>44.710367199972822</v>
      </c>
    </row>
    <row r="27" spans="9:12" x14ac:dyDescent="0.25">
      <c r="I27" s="10">
        <v>43678</v>
      </c>
      <c r="J27" s="7">
        <v>17.618518788507206</v>
      </c>
      <c r="K27" s="7">
        <v>43.800196238281522</v>
      </c>
    </row>
    <row r="28" spans="9:12" x14ac:dyDescent="0.25">
      <c r="I28" s="10">
        <v>43709</v>
      </c>
      <c r="J28" s="7">
        <v>17.528246813988723</v>
      </c>
      <c r="K28" s="7">
        <v>43.597966938704943</v>
      </c>
    </row>
    <row r="29" spans="9:12" x14ac:dyDescent="0.25">
      <c r="I29" s="10">
        <v>43739</v>
      </c>
      <c r="J29" s="7">
        <v>17.335070871716933</v>
      </c>
      <c r="K29" s="7">
        <v>44.714539464017541</v>
      </c>
    </row>
    <row r="30" spans="9:12" x14ac:dyDescent="0.25">
      <c r="I30" s="10">
        <v>43770</v>
      </c>
      <c r="J30" s="7">
        <v>16.680045999932982</v>
      </c>
      <c r="K30" s="7">
        <v>43.167954566461155</v>
      </c>
    </row>
    <row r="31" spans="9:12" x14ac:dyDescent="0.25">
      <c r="I31" s="10">
        <v>43800</v>
      </c>
      <c r="J31" s="7">
        <v>16.619679948862679</v>
      </c>
      <c r="K31" s="7">
        <v>42.3</v>
      </c>
    </row>
    <row r="32" spans="9:12" x14ac:dyDescent="0.25">
      <c r="I32" s="10"/>
      <c r="J32" s="7"/>
      <c r="K32" s="7"/>
    </row>
    <row r="34" spans="9:9" x14ac:dyDescent="0.25">
      <c r="I34" s="2" t="s">
        <v>27</v>
      </c>
    </row>
  </sheetData>
  <hyperlinks>
    <hyperlink ref="I1" location="Contents!A1" display="&lt;&lt;&lt; back to content" xr:uid="{F08186AB-FAA4-4472-80FF-791EE4AD72AB}"/>
    <hyperlink ref="A4" r:id="rId1" display="https://www.adb.org/ado2019" xr:uid="{9400BC12-EE12-494E-AE1C-72089BCEBE14}"/>
  </hyperlinks>
  <pageMargins left="0.7" right="0.7" top="0.75" bottom="0.75" header="0.3" footer="0.3"/>
  <pageSetup orientation="portrait" verticalDpi="0" r:id="rId2"/>
  <drawing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EA07805-5891-4EAE-A09D-51BA2B0E1DA2}">
  <dimension ref="A1:M34"/>
  <sheetViews>
    <sheetView showGridLines="0" zoomScale="57" zoomScaleNormal="100" workbookViewId="0">
      <selection activeCell="A7" sqref="A7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9" width="9.1796875" style="2"/>
    <col min="10" max="10" width="11" style="2" customWidth="1"/>
    <col min="11" max="11" width="12.7265625" style="2" customWidth="1"/>
    <col min="12" max="12" width="14.26953125" style="2" customWidth="1"/>
    <col min="13" max="13" width="10.26953125" style="2" customWidth="1"/>
    <col min="14" max="16384" width="9.1796875" style="2"/>
  </cols>
  <sheetData>
    <row r="1" spans="1:13" x14ac:dyDescent="0.25">
      <c r="A1" s="1" t="s">
        <v>13</v>
      </c>
      <c r="I1" s="13" t="s">
        <v>17</v>
      </c>
      <c r="J1" s="13"/>
    </row>
    <row r="2" spans="1:13" x14ac:dyDescent="0.25">
      <c r="A2" s="4" t="s">
        <v>65</v>
      </c>
    </row>
    <row r="3" spans="1:13" ht="13" x14ac:dyDescent="0.3">
      <c r="A3" s="1" t="s">
        <v>14</v>
      </c>
      <c r="I3" s="5" t="s">
        <v>29</v>
      </c>
      <c r="J3" s="5"/>
    </row>
    <row r="4" spans="1:13" x14ac:dyDescent="0.25">
      <c r="A4" s="6" t="s">
        <v>48</v>
      </c>
      <c r="I4" s="2" t="s">
        <v>18</v>
      </c>
    </row>
    <row r="6" spans="1:13" x14ac:dyDescent="0.25">
      <c r="J6" s="33"/>
      <c r="K6" s="33"/>
      <c r="L6" s="8"/>
    </row>
    <row r="7" spans="1:13" ht="38" thickBot="1" x14ac:dyDescent="0.3">
      <c r="I7" s="18" t="s">
        <v>8</v>
      </c>
      <c r="J7" s="17" t="s">
        <v>10</v>
      </c>
      <c r="K7" s="17" t="s">
        <v>30</v>
      </c>
      <c r="L7" s="17" t="s">
        <v>31</v>
      </c>
    </row>
    <row r="8" spans="1:13" ht="13" thickTop="1" x14ac:dyDescent="0.25">
      <c r="I8" s="10">
        <v>43101</v>
      </c>
      <c r="J8" s="7">
        <v>31.349</v>
      </c>
      <c r="K8" s="7">
        <v>59.35</v>
      </c>
      <c r="L8" s="7">
        <f>J8+K8</f>
        <v>90.698999999999998</v>
      </c>
      <c r="M8" s="26"/>
    </row>
    <row r="9" spans="1:13" x14ac:dyDescent="0.25">
      <c r="I9" s="10">
        <v>43132</v>
      </c>
      <c r="J9" s="7">
        <v>30.992999999999999</v>
      </c>
      <c r="K9" s="7">
        <v>58.698</v>
      </c>
      <c r="L9" s="7">
        <f t="shared" ref="L9:L32" si="0">J9+K9</f>
        <v>89.691000000000003</v>
      </c>
    </row>
    <row r="10" spans="1:13" x14ac:dyDescent="0.25">
      <c r="I10" s="10">
        <v>43160</v>
      </c>
      <c r="J10" s="7">
        <v>30.649000000000001</v>
      </c>
      <c r="K10" s="7">
        <v>58.372</v>
      </c>
      <c r="L10" s="7">
        <f t="shared" si="0"/>
        <v>89.021000000000001</v>
      </c>
    </row>
    <row r="11" spans="1:13" x14ac:dyDescent="0.25">
      <c r="I11" s="10">
        <v>43191</v>
      </c>
      <c r="J11" s="7">
        <v>31.338999999999999</v>
      </c>
      <c r="K11" s="7">
        <v>58.063000000000002</v>
      </c>
      <c r="L11" s="7">
        <f t="shared" si="0"/>
        <v>89.402000000000001</v>
      </c>
    </row>
    <row r="12" spans="1:13" x14ac:dyDescent="0.25">
      <c r="I12" s="10">
        <v>43221</v>
      </c>
      <c r="J12" s="7">
        <v>30.721</v>
      </c>
      <c r="K12" s="7">
        <v>59.182000000000002</v>
      </c>
      <c r="L12" s="7">
        <f t="shared" si="0"/>
        <v>89.903000000000006</v>
      </c>
    </row>
    <row r="13" spans="1:13" x14ac:dyDescent="0.25">
      <c r="I13" s="10">
        <v>43252</v>
      </c>
      <c r="J13" s="7">
        <v>30.096</v>
      </c>
      <c r="K13" s="7">
        <v>58.030999999999999</v>
      </c>
      <c r="L13" s="7">
        <f t="shared" si="0"/>
        <v>88.126999999999995</v>
      </c>
    </row>
    <row r="14" spans="1:13" x14ac:dyDescent="0.25">
      <c r="I14" s="10">
        <v>43282</v>
      </c>
      <c r="J14" s="7">
        <v>30.841999999999999</v>
      </c>
      <c r="K14" s="7">
        <v>57.231000000000002</v>
      </c>
      <c r="L14" s="7">
        <f t="shared" si="0"/>
        <v>88.073000000000008</v>
      </c>
    </row>
    <row r="15" spans="1:13" x14ac:dyDescent="0.25">
      <c r="I15" s="10">
        <v>43313</v>
      </c>
      <c r="J15" s="7">
        <v>30.51</v>
      </c>
      <c r="K15" s="7">
        <v>57.082000000000001</v>
      </c>
      <c r="L15" s="7">
        <f t="shared" si="0"/>
        <v>87.591999999999999</v>
      </c>
    </row>
    <row r="16" spans="1:13" x14ac:dyDescent="0.25">
      <c r="I16" s="10">
        <v>43344</v>
      </c>
      <c r="J16" s="7">
        <v>29.977</v>
      </c>
      <c r="K16" s="7">
        <v>56.445999999999998</v>
      </c>
      <c r="L16" s="7">
        <f t="shared" si="0"/>
        <v>86.423000000000002</v>
      </c>
    </row>
    <row r="17" spans="9:13" x14ac:dyDescent="0.25">
      <c r="I17" s="10">
        <v>43374</v>
      </c>
      <c r="J17" s="7">
        <v>29.044</v>
      </c>
      <c r="K17" s="7">
        <v>55.616999999999997</v>
      </c>
      <c r="L17" s="7">
        <f t="shared" si="0"/>
        <v>84.661000000000001</v>
      </c>
    </row>
    <row r="18" spans="9:13" x14ac:dyDescent="0.25">
      <c r="I18" s="10">
        <v>43405</v>
      </c>
      <c r="J18" s="7">
        <v>30.146000000000001</v>
      </c>
      <c r="K18" s="7">
        <v>56.753</v>
      </c>
      <c r="L18" s="7">
        <f t="shared" si="0"/>
        <v>86.899000000000001</v>
      </c>
    </row>
    <row r="19" spans="9:13" x14ac:dyDescent="0.25">
      <c r="I19" s="10">
        <v>43435</v>
      </c>
      <c r="J19" s="7">
        <v>30.927</v>
      </c>
      <c r="K19" s="7">
        <v>57.988</v>
      </c>
      <c r="L19" s="7">
        <f t="shared" si="0"/>
        <v>88.914999999999992</v>
      </c>
    </row>
    <row r="20" spans="9:13" x14ac:dyDescent="0.25">
      <c r="I20" s="10">
        <v>43466</v>
      </c>
      <c r="J20" s="7">
        <v>30.58</v>
      </c>
      <c r="K20" s="7">
        <v>59.466999999999999</v>
      </c>
      <c r="L20" s="7">
        <f t="shared" si="0"/>
        <v>90.046999999999997</v>
      </c>
      <c r="M20" s="26"/>
    </row>
    <row r="21" spans="9:13" x14ac:dyDescent="0.25">
      <c r="I21" s="10">
        <v>43497</v>
      </c>
      <c r="J21" s="7">
        <v>29.137</v>
      </c>
      <c r="K21" s="7">
        <v>60.448</v>
      </c>
      <c r="L21" s="7">
        <f t="shared" si="0"/>
        <v>89.585000000000008</v>
      </c>
    </row>
    <row r="22" spans="9:13" x14ac:dyDescent="0.25">
      <c r="I22" s="10">
        <v>43525</v>
      </c>
      <c r="J22" s="7">
        <v>27.042000000000002</v>
      </c>
      <c r="K22" s="7">
        <v>60.530999999999999</v>
      </c>
      <c r="L22" s="7">
        <f t="shared" si="0"/>
        <v>87.573000000000008</v>
      </c>
    </row>
    <row r="23" spans="9:13" x14ac:dyDescent="0.25">
      <c r="I23" s="10">
        <v>43556</v>
      </c>
      <c r="J23" s="7">
        <v>27.085000000000001</v>
      </c>
      <c r="K23" s="7">
        <v>60.942</v>
      </c>
      <c r="L23" s="7">
        <f t="shared" si="0"/>
        <v>88.027000000000001</v>
      </c>
    </row>
    <row r="24" spans="9:13" x14ac:dyDescent="0.25">
      <c r="I24" s="10">
        <v>43586</v>
      </c>
      <c r="J24" s="7">
        <v>28.05</v>
      </c>
      <c r="K24" s="7">
        <v>59.680999999999997</v>
      </c>
      <c r="L24" s="7">
        <f t="shared" si="0"/>
        <v>87.730999999999995</v>
      </c>
    </row>
    <row r="25" spans="9:13" x14ac:dyDescent="0.25">
      <c r="I25" s="10">
        <v>43617</v>
      </c>
      <c r="J25" s="7">
        <v>28.222000000000001</v>
      </c>
      <c r="K25" s="7">
        <v>59.938000000000002</v>
      </c>
      <c r="L25" s="7">
        <f t="shared" si="0"/>
        <v>88.16</v>
      </c>
    </row>
    <row r="26" spans="9:13" x14ac:dyDescent="0.25">
      <c r="I26" s="10">
        <v>43647</v>
      </c>
      <c r="J26" s="7">
        <v>27.677</v>
      </c>
      <c r="K26" s="7">
        <v>59.863999999999997</v>
      </c>
      <c r="L26" s="7">
        <f t="shared" si="0"/>
        <v>87.540999999999997</v>
      </c>
    </row>
    <row r="27" spans="9:13" x14ac:dyDescent="0.25">
      <c r="I27" s="10">
        <v>43678</v>
      </c>
      <c r="J27" s="7">
        <v>28.236000000000001</v>
      </c>
      <c r="K27" s="7">
        <v>59.546999999999997</v>
      </c>
      <c r="L27" s="7">
        <f t="shared" si="0"/>
        <v>87.783000000000001</v>
      </c>
    </row>
    <row r="28" spans="9:13" x14ac:dyDescent="0.25">
      <c r="I28" s="10">
        <v>43709</v>
      </c>
      <c r="J28" s="7">
        <v>28.795999999999999</v>
      </c>
      <c r="K28" s="7">
        <v>59.335999999999999</v>
      </c>
      <c r="L28" s="7">
        <f t="shared" si="0"/>
        <v>88.132000000000005</v>
      </c>
    </row>
    <row r="29" spans="9:13" x14ac:dyDescent="0.25">
      <c r="I29" s="10">
        <v>43739</v>
      </c>
      <c r="J29" s="7">
        <v>29.501999999999999</v>
      </c>
      <c r="K29" s="7">
        <v>59.905999999999999</v>
      </c>
      <c r="L29" s="7">
        <f t="shared" si="0"/>
        <v>89.408000000000001</v>
      </c>
    </row>
    <row r="30" spans="9:13" x14ac:dyDescent="0.25">
      <c r="I30" s="10">
        <v>43770</v>
      </c>
      <c r="J30" s="7">
        <v>28.637</v>
      </c>
      <c r="K30" s="7">
        <v>60.445</v>
      </c>
      <c r="L30" s="7">
        <f t="shared" si="0"/>
        <v>89.081999999999994</v>
      </c>
    </row>
    <row r="31" spans="9:13" x14ac:dyDescent="0.25">
      <c r="I31" s="10">
        <v>43800</v>
      </c>
      <c r="J31" s="7">
        <v>28.957999999999998</v>
      </c>
      <c r="K31" s="7">
        <v>61.9</v>
      </c>
      <c r="L31" s="7">
        <f t="shared" si="0"/>
        <v>90.858000000000004</v>
      </c>
    </row>
    <row r="32" spans="9:13" x14ac:dyDescent="0.25">
      <c r="I32" s="10">
        <v>43831</v>
      </c>
      <c r="J32" s="7">
        <v>29.335999999999999</v>
      </c>
      <c r="K32" s="7">
        <v>61.115000000000002</v>
      </c>
      <c r="L32" s="7">
        <f t="shared" si="0"/>
        <v>90.450999999999993</v>
      </c>
      <c r="M32" s="26"/>
    </row>
    <row r="34" spans="9:9" x14ac:dyDescent="0.25">
      <c r="I34" s="2" t="s">
        <v>27</v>
      </c>
    </row>
  </sheetData>
  <mergeCells count="1">
    <mergeCell ref="J6:K6"/>
  </mergeCells>
  <hyperlinks>
    <hyperlink ref="I1" location="Contents!A1" display="&lt;&lt;&lt; back to content" xr:uid="{508A591C-DB2E-42E4-9230-66D2C1F28BC6}"/>
    <hyperlink ref="A4" r:id="rId1" display="https://www.adb.org/ado2019" xr:uid="{20150978-58A3-4D64-9C22-FDE6BAF30E3A}"/>
  </hyperlinks>
  <pageMargins left="0.7" right="0.7" top="0.75" bottom="0.75" header="0.3" footer="0.3"/>
  <pageSetup orientation="portrait" verticalDpi="0" r:id="rId2"/>
  <drawing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D465D7-D6FB-4EE6-B5EF-841B931B2672}">
  <dimension ref="A1:M31"/>
  <sheetViews>
    <sheetView showGridLines="0" zoomScale="58" zoomScaleNormal="85" workbookViewId="0">
      <selection activeCell="A7" sqref="A7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10" width="9.1796875" style="2"/>
    <col min="11" max="11" width="12.453125" style="2" customWidth="1"/>
    <col min="12" max="12" width="10.26953125" style="2" customWidth="1"/>
    <col min="13" max="16384" width="9.1796875" style="2"/>
  </cols>
  <sheetData>
    <row r="1" spans="1:13" x14ac:dyDescent="0.25">
      <c r="A1" s="1" t="s">
        <v>13</v>
      </c>
      <c r="I1" s="13" t="s">
        <v>17</v>
      </c>
      <c r="J1" s="13"/>
    </row>
    <row r="2" spans="1:13" x14ac:dyDescent="0.25">
      <c r="A2" s="4" t="s">
        <v>65</v>
      </c>
    </row>
    <row r="3" spans="1:13" ht="13" x14ac:dyDescent="0.3">
      <c r="A3" s="1" t="s">
        <v>14</v>
      </c>
      <c r="I3" s="5" t="s">
        <v>32</v>
      </c>
      <c r="J3" s="5"/>
    </row>
    <row r="4" spans="1:13" x14ac:dyDescent="0.25">
      <c r="A4" s="6" t="s">
        <v>48</v>
      </c>
    </row>
    <row r="6" spans="1:13" x14ac:dyDescent="0.25">
      <c r="J6" s="33" t="s">
        <v>4</v>
      </c>
      <c r="K6" s="33"/>
      <c r="L6" s="8" t="s">
        <v>33</v>
      </c>
    </row>
    <row r="7" spans="1:13" ht="38" thickBot="1" x14ac:dyDescent="0.3">
      <c r="I7" s="18" t="s">
        <v>0</v>
      </c>
      <c r="J7" s="17" t="s">
        <v>34</v>
      </c>
      <c r="K7" s="17" t="s">
        <v>35</v>
      </c>
      <c r="L7" s="17" t="s">
        <v>36</v>
      </c>
    </row>
    <row r="8" spans="1:13" ht="13" thickTop="1" x14ac:dyDescent="0.25">
      <c r="I8" s="9">
        <v>2015</v>
      </c>
      <c r="J8" s="7">
        <v>85.208474248615744</v>
      </c>
      <c r="K8" s="7">
        <v>42.291005168473376</v>
      </c>
      <c r="L8" s="7">
        <v>221.72833333333335</v>
      </c>
    </row>
    <row r="9" spans="1:13" x14ac:dyDescent="0.25">
      <c r="I9" s="9">
        <v>2016</v>
      </c>
      <c r="J9" s="7">
        <v>111.44827173415555</v>
      </c>
      <c r="K9" s="7">
        <v>41.33102871745799</v>
      </c>
      <c r="L9" s="7">
        <v>342.13249999999999</v>
      </c>
    </row>
    <row r="10" spans="1:13" x14ac:dyDescent="0.25">
      <c r="I10" s="9">
        <v>2017</v>
      </c>
      <c r="J10" s="7">
        <v>97.90330183883809</v>
      </c>
      <c r="K10" s="7">
        <v>35.274802894783519</v>
      </c>
      <c r="L10" s="7">
        <v>326.00083333333328</v>
      </c>
    </row>
    <row r="11" spans="1:13" x14ac:dyDescent="0.25">
      <c r="I11" s="9">
        <v>2018</v>
      </c>
      <c r="J11" s="7">
        <v>93.240741364693022</v>
      </c>
      <c r="K11" s="7">
        <v>35.190159498486302</v>
      </c>
      <c r="L11" s="7">
        <v>344.70583333333326</v>
      </c>
    </row>
    <row r="12" spans="1:13" x14ac:dyDescent="0.25">
      <c r="I12" s="9">
        <v>2019</v>
      </c>
      <c r="J12" s="7">
        <v>88.536883111388605</v>
      </c>
      <c r="K12" s="7">
        <v>32.18185035264694</v>
      </c>
      <c r="L12" s="7">
        <v>382.74749999999995</v>
      </c>
    </row>
    <row r="13" spans="1:13" x14ac:dyDescent="0.25">
      <c r="I13" s="9"/>
      <c r="J13" s="7"/>
      <c r="K13" s="7"/>
      <c r="L13" s="7"/>
      <c r="M13" s="7"/>
    </row>
    <row r="14" spans="1:13" x14ac:dyDescent="0.25">
      <c r="I14" s="21" t="s">
        <v>37</v>
      </c>
      <c r="J14" s="7"/>
      <c r="K14" s="7"/>
      <c r="L14" s="7"/>
      <c r="M14" s="7"/>
    </row>
    <row r="15" spans="1:13" x14ac:dyDescent="0.25">
      <c r="L15" s="7"/>
      <c r="M15" s="7"/>
    </row>
    <row r="16" spans="1:13" x14ac:dyDescent="0.25">
      <c r="L16" s="7"/>
      <c r="M16" s="7"/>
    </row>
    <row r="17" spans="12:13" x14ac:dyDescent="0.25">
      <c r="L17" s="7"/>
      <c r="M17" s="7"/>
    </row>
    <row r="18" spans="12:13" x14ac:dyDescent="0.25">
      <c r="L18" s="7"/>
      <c r="M18" s="7"/>
    </row>
    <row r="19" spans="12:13" x14ac:dyDescent="0.25">
      <c r="L19" s="7"/>
      <c r="M19" s="7"/>
    </row>
    <row r="20" spans="12:13" x14ac:dyDescent="0.25">
      <c r="L20" s="7"/>
      <c r="M20" s="7"/>
    </row>
    <row r="21" spans="12:13" x14ac:dyDescent="0.25">
      <c r="L21" s="7"/>
      <c r="M21" s="7"/>
    </row>
    <row r="22" spans="12:13" x14ac:dyDescent="0.25">
      <c r="L22" s="7"/>
      <c r="M22" s="7"/>
    </row>
    <row r="23" spans="12:13" x14ac:dyDescent="0.25">
      <c r="L23" s="7"/>
      <c r="M23" s="7"/>
    </row>
    <row r="24" spans="12:13" x14ac:dyDescent="0.25">
      <c r="L24" s="7"/>
      <c r="M24" s="7"/>
    </row>
    <row r="25" spans="12:13" x14ac:dyDescent="0.25">
      <c r="L25" s="7"/>
      <c r="M25" s="7"/>
    </row>
    <row r="26" spans="12:13" x14ac:dyDescent="0.25">
      <c r="L26" s="7"/>
      <c r="M26" s="7"/>
    </row>
    <row r="27" spans="12:13" x14ac:dyDescent="0.25">
      <c r="L27" s="7"/>
      <c r="M27" s="7"/>
    </row>
    <row r="28" spans="12:13" x14ac:dyDescent="0.25">
      <c r="L28" s="7"/>
      <c r="M28" s="7"/>
    </row>
    <row r="29" spans="12:13" x14ac:dyDescent="0.25">
      <c r="L29" s="7"/>
      <c r="M29" s="7"/>
    </row>
    <row r="30" spans="12:13" x14ac:dyDescent="0.25">
      <c r="L30" s="7"/>
      <c r="M30" s="7"/>
    </row>
    <row r="31" spans="12:13" x14ac:dyDescent="0.25">
      <c r="L31" s="7"/>
      <c r="M31" s="7"/>
    </row>
  </sheetData>
  <mergeCells count="1">
    <mergeCell ref="J6:K6"/>
  </mergeCells>
  <hyperlinks>
    <hyperlink ref="I1" location="Contents!A1" display="&lt;&lt;&lt; back to content" xr:uid="{FF68DA02-06C5-4BF7-AD8C-13030A881FB7}"/>
    <hyperlink ref="A4" r:id="rId1" display="https://www.adb.org/ado2019" xr:uid="{2705B969-0E9D-45F5-A3F9-6011CD10E46E}"/>
  </hyperlinks>
  <pageMargins left="0.7" right="0.7" top="0.75" bottom="0.75" header="0.3" footer="0.3"/>
  <pageSetup orientation="portrait" verticalDpi="0" r:id="rId2"/>
  <drawing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C97FFE-321C-42BC-A70B-73D554D20ADA}">
  <dimension ref="A1:M31"/>
  <sheetViews>
    <sheetView showGridLines="0" zoomScale="65" zoomScaleNormal="130" workbookViewId="0">
      <selection activeCell="A7" sqref="A7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10" width="9.1796875" style="2"/>
    <col min="11" max="11" width="10" style="2" customWidth="1"/>
    <col min="12" max="12" width="10.26953125" style="2" customWidth="1"/>
    <col min="13" max="16384" width="9.1796875" style="2"/>
  </cols>
  <sheetData>
    <row r="1" spans="1:13" x14ac:dyDescent="0.25">
      <c r="A1" s="1" t="s">
        <v>13</v>
      </c>
      <c r="I1" s="13" t="s">
        <v>17</v>
      </c>
      <c r="J1" s="13"/>
    </row>
    <row r="2" spans="1:13" x14ac:dyDescent="0.25">
      <c r="A2" s="4" t="s">
        <v>65</v>
      </c>
    </row>
    <row r="3" spans="1:13" ht="13" x14ac:dyDescent="0.3">
      <c r="A3" s="1" t="s">
        <v>14</v>
      </c>
      <c r="I3" s="5" t="s">
        <v>38</v>
      </c>
      <c r="J3" s="5"/>
    </row>
    <row r="4" spans="1:13" x14ac:dyDescent="0.25">
      <c r="A4" s="6" t="s">
        <v>48</v>
      </c>
      <c r="I4" s="2" t="s">
        <v>1</v>
      </c>
    </row>
    <row r="6" spans="1:13" x14ac:dyDescent="0.25">
      <c r="J6" s="33"/>
      <c r="K6" s="33"/>
      <c r="L6" s="7"/>
    </row>
    <row r="7" spans="1:13" ht="38" thickBot="1" x14ac:dyDescent="0.3">
      <c r="I7" s="18" t="s">
        <v>0</v>
      </c>
      <c r="J7" s="17" t="s">
        <v>39</v>
      </c>
      <c r="K7" s="17" t="s">
        <v>11</v>
      </c>
      <c r="L7" s="7"/>
    </row>
    <row r="8" spans="1:13" ht="13" thickTop="1" x14ac:dyDescent="0.25">
      <c r="I8" s="9">
        <v>2015</v>
      </c>
      <c r="J8" s="7">
        <v>1.1889675093872114</v>
      </c>
      <c r="K8" s="7">
        <v>4.7199999999999989</v>
      </c>
    </row>
    <row r="9" spans="1:13" x14ac:dyDescent="0.25">
      <c r="I9" s="9">
        <v>2016</v>
      </c>
      <c r="J9" s="7">
        <v>1.1164021245930513</v>
      </c>
      <c r="K9" s="7">
        <v>3.4600000000000022</v>
      </c>
    </row>
    <row r="10" spans="1:13" x14ac:dyDescent="0.25">
      <c r="I10" s="9">
        <v>2017</v>
      </c>
      <c r="J10" s="7">
        <v>4.1254925015750104</v>
      </c>
      <c r="K10" s="7">
        <v>3.3200000000000016</v>
      </c>
    </row>
    <row r="11" spans="1:13" x14ac:dyDescent="0.25">
      <c r="I11" s="20">
        <v>2018</v>
      </c>
      <c r="J11" s="7">
        <v>4.0737108468101866</v>
      </c>
      <c r="K11" s="7">
        <v>2.9400000000000035</v>
      </c>
    </row>
    <row r="12" spans="1:13" x14ac:dyDescent="0.25">
      <c r="I12" s="9">
        <v>2019</v>
      </c>
      <c r="J12" s="7">
        <v>4.5040214855973915</v>
      </c>
      <c r="K12" s="7">
        <v>3.0000000000000027</v>
      </c>
    </row>
    <row r="13" spans="1:13" x14ac:dyDescent="0.25">
      <c r="I13" s="20" t="s">
        <v>50</v>
      </c>
      <c r="J13" s="7">
        <v>1.8</v>
      </c>
      <c r="K13" s="7">
        <v>3.1199999999999997</v>
      </c>
      <c r="M13" s="7"/>
    </row>
    <row r="14" spans="1:13" x14ac:dyDescent="0.25">
      <c r="I14" s="20" t="s">
        <v>51</v>
      </c>
      <c r="J14" s="7">
        <v>3.6</v>
      </c>
      <c r="K14" s="7">
        <v>3.620000000000001</v>
      </c>
      <c r="M14" s="7"/>
    </row>
    <row r="15" spans="1:13" x14ac:dyDescent="0.25">
      <c r="L15" s="7"/>
      <c r="M15" s="7"/>
    </row>
    <row r="16" spans="1:13" x14ac:dyDescent="0.25">
      <c r="I16" s="2" t="s">
        <v>49</v>
      </c>
      <c r="L16" s="7"/>
      <c r="M16" s="7"/>
    </row>
    <row r="17" spans="9:13" x14ac:dyDescent="0.25">
      <c r="I17" s="21" t="s">
        <v>40</v>
      </c>
      <c r="L17" s="7"/>
      <c r="M17" s="7"/>
    </row>
    <row r="18" spans="9:13" x14ac:dyDescent="0.25">
      <c r="L18" s="7"/>
      <c r="M18" s="7"/>
    </row>
    <row r="19" spans="9:13" x14ac:dyDescent="0.25">
      <c r="L19" s="7"/>
      <c r="M19" s="7"/>
    </row>
    <row r="20" spans="9:13" x14ac:dyDescent="0.25">
      <c r="L20" s="7"/>
      <c r="M20" s="7"/>
    </row>
    <row r="21" spans="9:13" x14ac:dyDescent="0.25">
      <c r="L21" s="7"/>
      <c r="M21" s="7"/>
    </row>
    <row r="22" spans="9:13" x14ac:dyDescent="0.25">
      <c r="L22" s="7"/>
      <c r="M22" s="7"/>
    </row>
    <row r="23" spans="9:13" x14ac:dyDescent="0.25">
      <c r="L23" s="7"/>
      <c r="M23" s="7"/>
    </row>
    <row r="24" spans="9:13" x14ac:dyDescent="0.25">
      <c r="L24" s="7"/>
      <c r="M24" s="7"/>
    </row>
    <row r="25" spans="9:13" x14ac:dyDescent="0.25">
      <c r="L25" s="7"/>
      <c r="M25" s="7"/>
    </row>
    <row r="26" spans="9:13" x14ac:dyDescent="0.25">
      <c r="L26" s="7"/>
      <c r="M26" s="7"/>
    </row>
    <row r="27" spans="9:13" x14ac:dyDescent="0.25">
      <c r="L27" s="7"/>
      <c r="M27" s="7"/>
    </row>
    <row r="28" spans="9:13" x14ac:dyDescent="0.25">
      <c r="L28" s="7"/>
      <c r="M28" s="7"/>
    </row>
    <row r="29" spans="9:13" x14ac:dyDescent="0.25">
      <c r="L29" s="7"/>
      <c r="M29" s="7"/>
    </row>
    <row r="30" spans="9:13" x14ac:dyDescent="0.25">
      <c r="L30" s="7"/>
      <c r="M30" s="7"/>
    </row>
    <row r="31" spans="9:13" x14ac:dyDescent="0.25">
      <c r="L31" s="7"/>
      <c r="M31" s="7"/>
    </row>
  </sheetData>
  <mergeCells count="1">
    <mergeCell ref="J6:K6"/>
  </mergeCells>
  <hyperlinks>
    <hyperlink ref="I1" location="Contents!A1" display="&lt;&lt;&lt; back to content" xr:uid="{A93B13C2-9D1D-4671-8C49-9FB2DF58DF65}"/>
    <hyperlink ref="A4" r:id="rId1" display="https://www.adb.org/ado2019" xr:uid="{662D0889-D991-4361-A445-50384A8030ED}"/>
  </hyperlinks>
  <pageMargins left="0.7" right="0.7" top="0.75" bottom="0.75" header="0.3" footer="0.3"/>
  <pageSetup orientation="portrait" verticalDpi="0" r:id="rId2"/>
  <drawing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827FDE7-5061-404A-AFFE-EA55441EE780}">
  <dimension ref="A1:N31"/>
  <sheetViews>
    <sheetView showGridLines="0" zoomScale="62" zoomScaleNormal="100" workbookViewId="0">
      <selection activeCell="A7" sqref="A7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9" width="9.1796875" style="2"/>
    <col min="10" max="10" width="11.26953125" style="2" customWidth="1"/>
    <col min="11" max="11" width="10" style="2" customWidth="1"/>
    <col min="12" max="12" width="10.26953125" style="2" customWidth="1"/>
    <col min="13" max="16384" width="9.1796875" style="2"/>
  </cols>
  <sheetData>
    <row r="1" spans="1:14" x14ac:dyDescent="0.25">
      <c r="A1" s="1" t="s">
        <v>13</v>
      </c>
      <c r="I1" s="13" t="s">
        <v>17</v>
      </c>
      <c r="J1" s="13"/>
    </row>
    <row r="2" spans="1:14" x14ac:dyDescent="0.25">
      <c r="A2" s="4" t="s">
        <v>65</v>
      </c>
    </row>
    <row r="3" spans="1:14" ht="13" x14ac:dyDescent="0.3">
      <c r="A3" s="1" t="s">
        <v>14</v>
      </c>
      <c r="I3" s="5" t="s">
        <v>41</v>
      </c>
      <c r="J3" s="5"/>
    </row>
    <row r="4" spans="1:14" x14ac:dyDescent="0.25">
      <c r="A4" s="6" t="s">
        <v>48</v>
      </c>
      <c r="I4" s="2" t="s">
        <v>1</v>
      </c>
      <c r="M4" s="7"/>
    </row>
    <row r="5" spans="1:14" x14ac:dyDescent="0.25">
      <c r="L5" s="7"/>
      <c r="M5" s="7"/>
    </row>
    <row r="6" spans="1:14" x14ac:dyDescent="0.25">
      <c r="J6" s="33"/>
      <c r="K6" s="33"/>
      <c r="L6" s="7"/>
    </row>
    <row r="7" spans="1:14" ht="38" thickBot="1" x14ac:dyDescent="0.3">
      <c r="I7" s="18" t="s">
        <v>0</v>
      </c>
      <c r="J7" s="17" t="s">
        <v>9</v>
      </c>
      <c r="K7" s="17" t="s">
        <v>11</v>
      </c>
    </row>
    <row r="8" spans="1:14" ht="13" thickTop="1" x14ac:dyDescent="0.25">
      <c r="I8" s="9">
        <v>2015</v>
      </c>
      <c r="J8" s="7">
        <v>6.7204823964209126</v>
      </c>
      <c r="K8" s="7">
        <v>6.5319810996463561</v>
      </c>
    </row>
    <row r="9" spans="1:14" x14ac:dyDescent="0.25">
      <c r="I9" s="9">
        <v>2016</v>
      </c>
      <c r="J9" s="7">
        <v>14.590358151827232</v>
      </c>
      <c r="K9" s="7">
        <v>7.7773436413757251</v>
      </c>
    </row>
    <row r="10" spans="1:14" x14ac:dyDescent="0.25">
      <c r="I10" s="9">
        <v>2017</v>
      </c>
      <c r="J10" s="7">
        <v>7.4439319230157563</v>
      </c>
      <c r="K10" s="7">
        <v>8.2324429009211961</v>
      </c>
    </row>
    <row r="11" spans="1:14" x14ac:dyDescent="0.25">
      <c r="I11" s="9">
        <v>2018</v>
      </c>
      <c r="J11" s="7">
        <v>6.0177646188008582</v>
      </c>
      <c r="K11" s="7">
        <v>8.2753990717195336</v>
      </c>
    </row>
    <row r="12" spans="1:14" x14ac:dyDescent="0.25">
      <c r="I12" s="9">
        <v>2019</v>
      </c>
      <c r="J12" s="7">
        <v>5.2502967255463329</v>
      </c>
      <c r="K12" s="7">
        <v>8.0045667631222184</v>
      </c>
    </row>
    <row r="13" spans="1:14" x14ac:dyDescent="0.25">
      <c r="I13" s="20" t="s">
        <v>50</v>
      </c>
      <c r="J13" s="7">
        <v>6</v>
      </c>
      <c r="K13" s="7">
        <v>7.8604702838380351</v>
      </c>
    </row>
    <row r="14" spans="1:14" x14ac:dyDescent="0.25">
      <c r="I14" s="20" t="s">
        <v>51</v>
      </c>
      <c r="J14" s="7">
        <v>5.7</v>
      </c>
      <c r="K14" s="7">
        <v>6.0823986534725885</v>
      </c>
    </row>
    <row r="15" spans="1:14" x14ac:dyDescent="0.25">
      <c r="I15" s="9"/>
      <c r="L15" s="7"/>
      <c r="M15" s="7"/>
    </row>
    <row r="16" spans="1:14" ht="12.75" customHeight="1" x14ac:dyDescent="0.25">
      <c r="I16" s="34" t="s">
        <v>52</v>
      </c>
      <c r="J16" s="34"/>
      <c r="K16" s="34"/>
      <c r="L16" s="34"/>
      <c r="M16" s="34"/>
      <c r="N16" s="34"/>
    </row>
    <row r="17" spans="9:14" x14ac:dyDescent="0.25">
      <c r="I17" s="34"/>
      <c r="J17" s="34"/>
      <c r="K17" s="34"/>
      <c r="L17" s="34"/>
      <c r="M17" s="34"/>
      <c r="N17" s="34"/>
    </row>
    <row r="18" spans="9:14" x14ac:dyDescent="0.25">
      <c r="I18" s="34"/>
      <c r="J18" s="34"/>
      <c r="K18" s="34"/>
      <c r="L18" s="34"/>
      <c r="M18" s="34"/>
      <c r="N18" s="34"/>
    </row>
    <row r="19" spans="9:14" x14ac:dyDescent="0.25">
      <c r="I19" s="34"/>
      <c r="J19" s="34"/>
      <c r="K19" s="34"/>
      <c r="L19" s="34"/>
      <c r="M19" s="34"/>
      <c r="N19" s="34"/>
    </row>
    <row r="20" spans="9:14" x14ac:dyDescent="0.25">
      <c r="L20" s="7"/>
      <c r="M20" s="7"/>
    </row>
    <row r="21" spans="9:14" x14ac:dyDescent="0.25">
      <c r="L21" s="7"/>
      <c r="M21" s="7"/>
    </row>
    <row r="22" spans="9:14" x14ac:dyDescent="0.25">
      <c r="L22" s="7"/>
      <c r="M22" s="7"/>
    </row>
    <row r="23" spans="9:14" x14ac:dyDescent="0.25">
      <c r="L23" s="7"/>
      <c r="M23" s="7"/>
    </row>
    <row r="24" spans="9:14" x14ac:dyDescent="0.25">
      <c r="L24" s="7"/>
      <c r="M24" s="7"/>
    </row>
    <row r="25" spans="9:14" x14ac:dyDescent="0.25">
      <c r="L25" s="7"/>
      <c r="M25" s="7"/>
    </row>
    <row r="26" spans="9:14" x14ac:dyDescent="0.25">
      <c r="L26" s="7"/>
      <c r="M26" s="7"/>
    </row>
    <row r="27" spans="9:14" x14ac:dyDescent="0.25">
      <c r="I27" s="7"/>
      <c r="L27" s="7"/>
      <c r="M27" s="7"/>
    </row>
    <row r="28" spans="9:14" x14ac:dyDescent="0.25">
      <c r="I28" s="7"/>
      <c r="L28" s="7"/>
      <c r="M28" s="7"/>
    </row>
    <row r="29" spans="9:14" x14ac:dyDescent="0.25">
      <c r="L29" s="7"/>
      <c r="M29" s="7"/>
    </row>
    <row r="30" spans="9:14" x14ac:dyDescent="0.25">
      <c r="L30" s="7"/>
      <c r="M30" s="7"/>
    </row>
    <row r="31" spans="9:14" x14ac:dyDescent="0.25">
      <c r="L31" s="7"/>
      <c r="M31" s="7"/>
    </row>
  </sheetData>
  <mergeCells count="2">
    <mergeCell ref="J6:K6"/>
    <mergeCell ref="I16:N19"/>
  </mergeCells>
  <hyperlinks>
    <hyperlink ref="I1" location="Contents!A1" display="&lt;&lt;&lt; back to content" xr:uid="{24D590D7-41BF-49A3-A6E9-A34199720201}"/>
    <hyperlink ref="A4" r:id="rId1" display="https://www.adb.org/ado2019" xr:uid="{D9675299-0B6C-4FF4-AE07-6501A6A1093C}"/>
  </hyperlinks>
  <pageMargins left="0.7" right="0.7" top="0.75" bottom="0.75" header="0.3" footer="0.3"/>
  <pageSetup orientation="portrait" verticalDpi="0" r:id="rId2"/>
  <drawing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27F3CD6-F45A-4823-84F4-A23197125692}">
  <dimension ref="A1:M31"/>
  <sheetViews>
    <sheetView showGridLines="0" zoomScale="61" zoomScaleNormal="100" workbookViewId="0">
      <selection activeCell="A7" sqref="A7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9" width="9.1796875" style="2"/>
    <col min="10" max="10" width="11.26953125" style="2" customWidth="1"/>
    <col min="11" max="11" width="10.26953125" style="2" customWidth="1"/>
    <col min="12" max="16384" width="9.1796875" style="2"/>
  </cols>
  <sheetData>
    <row r="1" spans="1:13" x14ac:dyDescent="0.25">
      <c r="A1" s="1" t="s">
        <v>13</v>
      </c>
      <c r="I1" s="13" t="s">
        <v>17</v>
      </c>
      <c r="J1" s="13"/>
    </row>
    <row r="2" spans="1:13" x14ac:dyDescent="0.25">
      <c r="A2" s="4" t="s">
        <v>65</v>
      </c>
    </row>
    <row r="3" spans="1:13" ht="13" x14ac:dyDescent="0.3">
      <c r="A3" s="1" t="s">
        <v>14</v>
      </c>
      <c r="I3" s="5" t="s">
        <v>42</v>
      </c>
      <c r="J3" s="5"/>
    </row>
    <row r="4" spans="1:13" x14ac:dyDescent="0.25">
      <c r="A4" s="6" t="s">
        <v>48</v>
      </c>
      <c r="I4" s="2" t="s">
        <v>4</v>
      </c>
    </row>
    <row r="6" spans="1:13" x14ac:dyDescent="0.25">
      <c r="J6" s="19"/>
    </row>
    <row r="7" spans="1:13" ht="25.5" thickBot="1" x14ac:dyDescent="0.3">
      <c r="I7" s="18" t="s">
        <v>0</v>
      </c>
      <c r="J7" s="17" t="s">
        <v>5</v>
      </c>
    </row>
    <row r="8" spans="1:13" ht="13" thickTop="1" x14ac:dyDescent="0.25">
      <c r="I8" s="9">
        <v>2015</v>
      </c>
      <c r="J8" s="7">
        <v>-2.2397561107451747</v>
      </c>
    </row>
    <row r="9" spans="1:13" x14ac:dyDescent="0.25">
      <c r="I9" s="9">
        <v>2016</v>
      </c>
      <c r="J9" s="7">
        <v>-1.5705759812140003</v>
      </c>
      <c r="K9" s="7"/>
    </row>
    <row r="10" spans="1:13" x14ac:dyDescent="0.25">
      <c r="I10" s="9">
        <v>2017</v>
      </c>
      <c r="J10" s="7">
        <v>-2.6762602231823163</v>
      </c>
      <c r="K10" s="7"/>
    </row>
    <row r="11" spans="1:13" x14ac:dyDescent="0.25">
      <c r="I11" s="9">
        <v>2018</v>
      </c>
      <c r="J11" s="7">
        <v>-1.3475875103567592</v>
      </c>
    </row>
    <row r="12" spans="1:13" x14ac:dyDescent="0.25">
      <c r="I12" s="9">
        <v>2019</v>
      </c>
      <c r="J12" s="7">
        <v>-1.9</v>
      </c>
    </row>
    <row r="13" spans="1:13" x14ac:dyDescent="0.25">
      <c r="I13" s="20" t="s">
        <v>50</v>
      </c>
      <c r="J13" s="7">
        <v>-3.5</v>
      </c>
      <c r="L13" s="7"/>
    </row>
    <row r="14" spans="1:13" x14ac:dyDescent="0.25">
      <c r="I14" s="20" t="s">
        <v>51</v>
      </c>
      <c r="J14" s="7">
        <v>-2.1</v>
      </c>
      <c r="L14" s="7"/>
    </row>
    <row r="15" spans="1:13" x14ac:dyDescent="0.25">
      <c r="K15" s="7"/>
      <c r="L15" s="7"/>
    </row>
    <row r="16" spans="1:13" ht="12.75" customHeight="1" x14ac:dyDescent="0.25">
      <c r="I16" s="34" t="s">
        <v>52</v>
      </c>
      <c r="J16" s="34"/>
      <c r="K16" s="34"/>
      <c r="L16" s="34"/>
      <c r="M16" s="34"/>
    </row>
    <row r="17" spans="9:13" x14ac:dyDescent="0.25">
      <c r="I17" s="34"/>
      <c r="J17" s="34"/>
      <c r="K17" s="34"/>
      <c r="L17" s="34"/>
      <c r="M17" s="34"/>
    </row>
    <row r="18" spans="9:13" x14ac:dyDescent="0.25">
      <c r="I18" s="34"/>
      <c r="J18" s="34"/>
      <c r="K18" s="34"/>
      <c r="L18" s="34"/>
      <c r="M18" s="34"/>
    </row>
    <row r="19" spans="9:13" x14ac:dyDescent="0.25">
      <c r="I19" s="34"/>
      <c r="J19" s="34"/>
      <c r="K19" s="34"/>
      <c r="L19" s="34"/>
      <c r="M19" s="34"/>
    </row>
    <row r="20" spans="9:13" x14ac:dyDescent="0.25">
      <c r="K20" s="7"/>
      <c r="L20" s="7"/>
    </row>
    <row r="21" spans="9:13" x14ac:dyDescent="0.25">
      <c r="K21" s="7"/>
      <c r="L21" s="7"/>
    </row>
    <row r="22" spans="9:13" x14ac:dyDescent="0.25">
      <c r="K22" s="7"/>
      <c r="L22" s="7"/>
    </row>
    <row r="23" spans="9:13" x14ac:dyDescent="0.25">
      <c r="K23" s="7"/>
      <c r="L23" s="7"/>
    </row>
    <row r="24" spans="9:13" x14ac:dyDescent="0.25">
      <c r="K24" s="7"/>
      <c r="L24" s="7"/>
    </row>
    <row r="25" spans="9:13" x14ac:dyDescent="0.25">
      <c r="K25" s="7"/>
      <c r="L25" s="7"/>
    </row>
    <row r="26" spans="9:13" x14ac:dyDescent="0.25">
      <c r="K26" s="7"/>
      <c r="L26" s="7"/>
    </row>
    <row r="27" spans="9:13" x14ac:dyDescent="0.25">
      <c r="I27" s="7"/>
      <c r="K27" s="7"/>
      <c r="L27" s="7"/>
    </row>
    <row r="28" spans="9:13" x14ac:dyDescent="0.25">
      <c r="I28" s="7"/>
      <c r="K28" s="7"/>
      <c r="L28" s="7"/>
    </row>
    <row r="29" spans="9:13" x14ac:dyDescent="0.25">
      <c r="K29" s="7"/>
      <c r="L29" s="7"/>
    </row>
    <row r="30" spans="9:13" x14ac:dyDescent="0.25">
      <c r="K30" s="7"/>
      <c r="L30" s="7"/>
    </row>
    <row r="31" spans="9:13" x14ac:dyDescent="0.25">
      <c r="K31" s="7"/>
      <c r="L31" s="7"/>
    </row>
  </sheetData>
  <mergeCells count="1">
    <mergeCell ref="I16:M19"/>
  </mergeCells>
  <hyperlinks>
    <hyperlink ref="I1" location="Contents!A1" display="&lt;&lt;&lt; back to content" xr:uid="{5FFD6651-EBD3-4333-9D37-0A9962E4D0CC}"/>
    <hyperlink ref="A4" r:id="rId1" display="https://www.adb.org/ado2019" xr:uid="{71CC44DD-A855-4842-9886-711A55B0C9A4}"/>
  </hyperlinks>
  <pageMargins left="0.7" right="0.7" top="0.75" bottom="0.75" header="0.3" footer="0.3"/>
  <pageSetup orientation="portrait" verticalDpi="0" r:id="rId2"/>
  <drawing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017F6F0-7C31-42B3-AA8D-2F0519725795}">
  <dimension ref="A1:M31"/>
  <sheetViews>
    <sheetView showGridLines="0" zoomScale="56" zoomScaleNormal="100" workbookViewId="0">
      <selection activeCell="A7" sqref="A7"/>
    </sheetView>
  </sheetViews>
  <sheetFormatPr defaultColWidth="9.1796875" defaultRowHeight="12.5" x14ac:dyDescent="0.25"/>
  <cols>
    <col min="1" max="5" width="9.1796875" style="2"/>
    <col min="6" max="6" width="12.26953125" style="2" customWidth="1"/>
    <col min="7" max="7" width="3.7265625" style="3" customWidth="1"/>
    <col min="8" max="8" width="3.1796875" style="2" customWidth="1"/>
    <col min="9" max="9" width="9.1796875" style="2"/>
    <col min="10" max="10" width="11.26953125" style="2" customWidth="1"/>
    <col min="11" max="11" width="10.26953125" style="2" customWidth="1"/>
    <col min="12" max="16384" width="9.1796875" style="2"/>
  </cols>
  <sheetData>
    <row r="1" spans="1:13" x14ac:dyDescent="0.25">
      <c r="A1" s="1" t="s">
        <v>13</v>
      </c>
      <c r="I1" s="13" t="s">
        <v>17</v>
      </c>
      <c r="J1" s="13"/>
    </row>
    <row r="2" spans="1:13" x14ac:dyDescent="0.25">
      <c r="A2" s="4" t="s">
        <v>65</v>
      </c>
    </row>
    <row r="3" spans="1:13" ht="13" x14ac:dyDescent="0.3">
      <c r="A3" s="1" t="s">
        <v>14</v>
      </c>
      <c r="I3" s="5" t="s">
        <v>43</v>
      </c>
      <c r="J3" s="5"/>
    </row>
    <row r="4" spans="1:13" x14ac:dyDescent="0.25">
      <c r="A4" s="6" t="s">
        <v>48</v>
      </c>
      <c r="I4" s="2" t="s">
        <v>4</v>
      </c>
    </row>
    <row r="5" spans="1:13" x14ac:dyDescent="0.25">
      <c r="L5" s="7"/>
    </row>
    <row r="6" spans="1:13" x14ac:dyDescent="0.25">
      <c r="J6" s="16"/>
      <c r="L6" s="7"/>
    </row>
    <row r="7" spans="1:13" ht="38" thickBot="1" x14ac:dyDescent="0.3">
      <c r="I7" s="18" t="s">
        <v>0</v>
      </c>
      <c r="J7" s="17" t="s">
        <v>44</v>
      </c>
      <c r="K7" s="17" t="s">
        <v>11</v>
      </c>
    </row>
    <row r="8" spans="1:13" ht="13" thickTop="1" x14ac:dyDescent="0.25">
      <c r="I8" s="9">
        <v>2015</v>
      </c>
      <c r="J8" s="7">
        <v>-3.2602920709494505</v>
      </c>
      <c r="K8" s="7">
        <v>1.3403012002748518</v>
      </c>
    </row>
    <row r="9" spans="1:13" x14ac:dyDescent="0.25">
      <c r="I9" s="9">
        <v>2016</v>
      </c>
      <c r="J9" s="7">
        <v>-5.923256062497936</v>
      </c>
      <c r="K9" s="7">
        <v>-0.90324926767578151</v>
      </c>
    </row>
    <row r="10" spans="1:13" x14ac:dyDescent="0.25">
      <c r="I10" s="9">
        <v>2017</v>
      </c>
      <c r="J10" s="7">
        <v>-3.0585849934760159</v>
      </c>
      <c r="K10" s="7">
        <v>-1.7309965752293219</v>
      </c>
    </row>
    <row r="11" spans="1:13" x14ac:dyDescent="0.25">
      <c r="I11" s="20">
        <v>2018</v>
      </c>
      <c r="J11" s="7">
        <v>-0.16103491657599955</v>
      </c>
      <c r="K11" s="7">
        <v>-1.9283780259769316</v>
      </c>
    </row>
    <row r="12" spans="1:13" x14ac:dyDescent="0.25">
      <c r="I12" s="9">
        <v>2019</v>
      </c>
      <c r="J12" s="7">
        <v>-3.089772675288331</v>
      </c>
      <c r="K12" s="7">
        <v>-3.0985881437575467</v>
      </c>
    </row>
    <row r="13" spans="1:13" x14ac:dyDescent="0.25">
      <c r="I13" s="20" t="s">
        <v>50</v>
      </c>
      <c r="J13" s="7">
        <v>-5.3</v>
      </c>
      <c r="K13" s="7">
        <v>-3.5065297295676565</v>
      </c>
    </row>
    <row r="14" spans="1:13" x14ac:dyDescent="0.25">
      <c r="I14" s="20" t="s">
        <v>51</v>
      </c>
      <c r="J14" s="7">
        <v>-2.4</v>
      </c>
      <c r="K14" s="7">
        <v>-2.8018785170680691</v>
      </c>
    </row>
    <row r="15" spans="1:13" x14ac:dyDescent="0.25">
      <c r="K15" s="7"/>
      <c r="L15" s="7"/>
    </row>
    <row r="16" spans="1:13" ht="12.75" customHeight="1" x14ac:dyDescent="0.25">
      <c r="I16" s="34" t="s">
        <v>52</v>
      </c>
      <c r="J16" s="34"/>
      <c r="K16" s="34"/>
      <c r="L16" s="34"/>
      <c r="M16" s="34"/>
    </row>
    <row r="17" spans="9:13" x14ac:dyDescent="0.25">
      <c r="I17" s="34"/>
      <c r="J17" s="34"/>
      <c r="K17" s="34"/>
      <c r="L17" s="34"/>
      <c r="M17" s="34"/>
    </row>
    <row r="18" spans="9:13" x14ac:dyDescent="0.25">
      <c r="I18" s="34"/>
      <c r="J18" s="34"/>
      <c r="K18" s="34"/>
      <c r="L18" s="34"/>
      <c r="M18" s="34"/>
    </row>
    <row r="19" spans="9:13" x14ac:dyDescent="0.25">
      <c r="I19" s="34"/>
      <c r="J19" s="34"/>
      <c r="K19" s="34"/>
      <c r="L19" s="34"/>
      <c r="M19" s="34"/>
    </row>
    <row r="20" spans="9:13" x14ac:dyDescent="0.25">
      <c r="K20" s="7"/>
      <c r="L20" s="7"/>
    </row>
    <row r="21" spans="9:13" x14ac:dyDescent="0.25">
      <c r="K21" s="7"/>
      <c r="L21" s="7"/>
    </row>
    <row r="22" spans="9:13" x14ac:dyDescent="0.25">
      <c r="K22" s="7"/>
      <c r="L22" s="7"/>
    </row>
    <row r="23" spans="9:13" x14ac:dyDescent="0.25">
      <c r="K23" s="7"/>
      <c r="L23" s="7"/>
    </row>
    <row r="24" spans="9:13" x14ac:dyDescent="0.25">
      <c r="K24" s="7"/>
      <c r="L24" s="7"/>
    </row>
    <row r="25" spans="9:13" x14ac:dyDescent="0.25">
      <c r="I25" s="7"/>
      <c r="K25" s="7"/>
      <c r="L25" s="7"/>
    </row>
    <row r="26" spans="9:13" x14ac:dyDescent="0.25">
      <c r="I26" s="7"/>
      <c r="K26" s="7"/>
      <c r="L26" s="7"/>
    </row>
    <row r="27" spans="9:13" x14ac:dyDescent="0.25">
      <c r="K27" s="7"/>
      <c r="L27" s="7"/>
    </row>
    <row r="28" spans="9:13" x14ac:dyDescent="0.25">
      <c r="K28" s="7"/>
      <c r="L28" s="7"/>
    </row>
    <row r="29" spans="9:13" x14ac:dyDescent="0.25">
      <c r="K29" s="7"/>
      <c r="L29" s="7"/>
    </row>
    <row r="30" spans="9:13" x14ac:dyDescent="0.25">
      <c r="K30" s="7"/>
      <c r="L30" s="7"/>
    </row>
    <row r="31" spans="9:13" x14ac:dyDescent="0.25">
      <c r="K31" s="7"/>
      <c r="L31" s="7"/>
    </row>
  </sheetData>
  <mergeCells count="1">
    <mergeCell ref="I16:M19"/>
  </mergeCells>
  <hyperlinks>
    <hyperlink ref="I1" location="Contents!A1" display="&lt;&lt;&lt; back to content" xr:uid="{0D726432-C941-4B3B-8142-98C87FE78511}"/>
    <hyperlink ref="A4" r:id="rId1" display="https://www.adb.org/ado2019" xr:uid="{60389C12-3F96-4364-A5A1-382B4DC73E3E}"/>
  </hyperlinks>
  <pageMargins left="0.7" right="0.7" top="0.75" bottom="0.75" header="0.3" footer="0.3"/>
  <pageSetup orientation="portrait" verticalDpi="0" r:id="rId2"/>
  <drawing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71C7B4-F412-4A1D-992D-89037965D810}">
  <dimension ref="A1:K31"/>
  <sheetViews>
    <sheetView zoomScale="67" workbookViewId="0">
      <selection activeCell="I1" sqref="I1"/>
    </sheetView>
  </sheetViews>
  <sheetFormatPr defaultRowHeight="14.5" x14ac:dyDescent="0.35"/>
  <cols>
    <col min="1" max="5" width="8.7265625" style="36"/>
    <col min="6" max="6" width="12.26953125" style="36" customWidth="1"/>
    <col min="7" max="7" width="3.7265625" style="3" customWidth="1"/>
    <col min="8" max="8" width="3.1796875" style="36" customWidth="1"/>
    <col min="9" max="9" width="9.1796875" style="36"/>
    <col min="10" max="10" width="14" style="36" bestFit="1" customWidth="1"/>
    <col min="11" max="11" width="10.26953125" style="36" customWidth="1"/>
    <col min="12" max="16384" width="8.7265625" style="38"/>
  </cols>
  <sheetData>
    <row r="1" spans="1:11" x14ac:dyDescent="0.35">
      <c r="A1" s="35" t="s">
        <v>13</v>
      </c>
      <c r="I1" s="37" t="s">
        <v>17</v>
      </c>
      <c r="J1" s="37"/>
    </row>
    <row r="2" spans="1:11" x14ac:dyDescent="0.35">
      <c r="A2" s="39" t="s">
        <v>65</v>
      </c>
    </row>
    <row r="3" spans="1:11" x14ac:dyDescent="0.35">
      <c r="A3" s="35" t="s">
        <v>14</v>
      </c>
      <c r="I3" s="40" t="s">
        <v>57</v>
      </c>
      <c r="J3" s="40"/>
    </row>
    <row r="4" spans="1:11" x14ac:dyDescent="0.35">
      <c r="A4" s="41" t="s">
        <v>48</v>
      </c>
    </row>
    <row r="6" spans="1:11" x14ac:dyDescent="0.35">
      <c r="J6" s="42" t="s">
        <v>58</v>
      </c>
      <c r="K6" s="36" t="s">
        <v>59</v>
      </c>
    </row>
    <row r="7" spans="1:11" ht="64" thickBot="1" x14ac:dyDescent="0.4">
      <c r="I7" s="43" t="s">
        <v>0</v>
      </c>
      <c r="J7" s="44" t="s">
        <v>60</v>
      </c>
      <c r="K7" s="44" t="s">
        <v>61</v>
      </c>
    </row>
    <row r="8" spans="1:11" ht="15" thickTop="1" x14ac:dyDescent="0.35">
      <c r="I8" s="45">
        <v>2005</v>
      </c>
      <c r="J8" s="49">
        <v>516876</v>
      </c>
      <c r="K8" s="46">
        <v>6.226595424443107</v>
      </c>
    </row>
    <row r="9" spans="1:11" x14ac:dyDescent="0.35">
      <c r="I9" s="45">
        <v>2006</v>
      </c>
      <c r="J9" s="49">
        <v>349413</v>
      </c>
      <c r="K9" s="46">
        <v>6.3852010468712823</v>
      </c>
    </row>
    <row r="10" spans="1:11" x14ac:dyDescent="0.35">
      <c r="I10" s="45">
        <v>2007</v>
      </c>
      <c r="J10" s="49">
        <v>231628</v>
      </c>
      <c r="K10" s="46">
        <v>7.5221542227662184</v>
      </c>
    </row>
    <row r="11" spans="1:11" x14ac:dyDescent="0.35">
      <c r="I11" s="45">
        <v>2008</v>
      </c>
      <c r="J11" s="49">
        <v>246166</v>
      </c>
      <c r="K11" s="46">
        <v>9.5553615960099751</v>
      </c>
    </row>
    <row r="12" spans="1:11" x14ac:dyDescent="0.35">
      <c r="I12" s="45">
        <v>2009</v>
      </c>
      <c r="J12" s="49">
        <v>242640</v>
      </c>
      <c r="K12" s="46">
        <v>7.664542372881356</v>
      </c>
    </row>
    <row r="13" spans="1:11" x14ac:dyDescent="0.35">
      <c r="I13" s="45">
        <v>2010</v>
      </c>
      <c r="J13" s="49">
        <v>196266</v>
      </c>
      <c r="K13" s="46">
        <v>8.0332541567695976</v>
      </c>
    </row>
    <row r="14" spans="1:11" x14ac:dyDescent="0.35">
      <c r="I14" s="45">
        <v>2011</v>
      </c>
      <c r="J14" s="49">
        <v>141621</v>
      </c>
      <c r="K14" s="46">
        <v>10.101623243759377</v>
      </c>
    </row>
    <row r="15" spans="1:11" x14ac:dyDescent="0.35">
      <c r="I15" s="45">
        <v>2012</v>
      </c>
      <c r="J15" s="49">
        <v>97280</v>
      </c>
      <c r="K15" s="46">
        <v>10.083897793575211</v>
      </c>
    </row>
    <row r="16" spans="1:11" x14ac:dyDescent="0.35">
      <c r="I16" s="45">
        <v>2013</v>
      </c>
      <c r="J16" s="50">
        <v>60705</v>
      </c>
      <c r="K16" s="47">
        <v>12.699664760402287</v>
      </c>
    </row>
    <row r="17" spans="9:11" x14ac:dyDescent="0.35">
      <c r="I17" s="45">
        <v>2014</v>
      </c>
      <c r="J17" s="50">
        <v>56108</v>
      </c>
      <c r="K17" s="47">
        <v>10.997823539260004</v>
      </c>
    </row>
    <row r="18" spans="9:11" x14ac:dyDescent="0.35">
      <c r="I18" s="45">
        <v>2015</v>
      </c>
      <c r="J18" s="50">
        <v>38244</v>
      </c>
      <c r="K18" s="47">
        <v>9.8272673972849862</v>
      </c>
    </row>
    <row r="19" spans="9:11" x14ac:dyDescent="0.35">
      <c r="I19" s="45">
        <v>2016</v>
      </c>
      <c r="J19" s="50">
        <v>28786</v>
      </c>
      <c r="K19" s="47">
        <v>7.1267827916764084</v>
      </c>
    </row>
    <row r="20" spans="9:11" x14ac:dyDescent="0.35">
      <c r="I20" s="45">
        <v>2017</v>
      </c>
      <c r="J20" s="49">
        <v>23267</v>
      </c>
      <c r="K20" s="46">
        <v>8.2588957055214731</v>
      </c>
    </row>
    <row r="21" spans="9:11" x14ac:dyDescent="0.35">
      <c r="I21" s="45">
        <v>2018</v>
      </c>
      <c r="J21" s="49">
        <v>571584</v>
      </c>
      <c r="K21" s="46">
        <v>14.024586597583692</v>
      </c>
    </row>
    <row r="22" spans="9:11" x14ac:dyDescent="0.35">
      <c r="I22" s="45">
        <v>2019</v>
      </c>
      <c r="J22" s="49">
        <v>2177200</v>
      </c>
      <c r="K22" s="46">
        <v>31.9</v>
      </c>
    </row>
    <row r="23" spans="9:11" x14ac:dyDescent="0.35">
      <c r="K23" s="48"/>
    </row>
    <row r="24" spans="9:11" x14ac:dyDescent="0.35">
      <c r="I24" s="36" t="s">
        <v>21</v>
      </c>
      <c r="K24" s="48"/>
    </row>
    <row r="25" spans="9:11" x14ac:dyDescent="0.35">
      <c r="I25" s="48"/>
      <c r="K25" s="48"/>
    </row>
    <row r="26" spans="9:11" x14ac:dyDescent="0.35">
      <c r="I26" s="48"/>
      <c r="K26" s="48"/>
    </row>
    <row r="27" spans="9:11" x14ac:dyDescent="0.35">
      <c r="K27" s="48"/>
    </row>
    <row r="28" spans="9:11" x14ac:dyDescent="0.35">
      <c r="K28" s="48"/>
    </row>
    <row r="29" spans="9:11" x14ac:dyDescent="0.35">
      <c r="K29" s="48"/>
    </row>
    <row r="30" spans="9:11" x14ac:dyDescent="0.35">
      <c r="K30" s="48"/>
    </row>
    <row r="31" spans="9:11" x14ac:dyDescent="0.35">
      <c r="K31" s="48"/>
    </row>
  </sheetData>
  <hyperlinks>
    <hyperlink ref="I1" location="Contents!A1" display="&lt;&lt;&lt; back to content" xr:uid="{ADA7DE16-B7A6-4F7A-AD9A-4EAA84A4DE56}"/>
    <hyperlink ref="A4" r:id="rId1" display="https://www.adb.org/ado2019" xr:uid="{283E4828-213B-4ABD-964D-7E873607C442}"/>
  </hyperlinks>
  <pageMargins left="0.7" right="0.7" top="0.75" bottom="0.75" header="0.3" footer="0.3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ADB Document" ma:contentTypeID="0x0101008911345A3DAEDD4C94E405931CFDF6350075C31A5F33A77E40BA1F86CEAE0D6E0F" ma:contentTypeVersion="18" ma:contentTypeDescription="" ma:contentTypeScope="" ma:versionID="f0449bf2994fc9ed2ad5d841f121bbdf">
  <xsd:schema xmlns:xsd="http://www.w3.org/2001/XMLSchema" xmlns:xs="http://www.w3.org/2001/XMLSchema" xmlns:p="http://schemas.microsoft.com/office/2006/metadata/properties" xmlns:ns2="c1fdd505-2570-46c2-bd04-3e0f2d874cf5" xmlns:ns3="7262f74e-a7f8-4dc3-a24f-59b8c79c3e7b" targetNamespace="http://schemas.microsoft.com/office/2006/metadata/properties" ma:root="true" ma:fieldsID="fadb9d97a35fa11b6c113f3dde8d2320" ns2:_="" ns3:_="">
    <xsd:import namespace="c1fdd505-2570-46c2-bd04-3e0f2d874cf5"/>
    <xsd:import namespace="7262f74e-a7f8-4dc3-a24f-59b8c79c3e7b"/>
    <xsd:element name="properties">
      <xsd:complexType>
        <xsd:sequence>
          <xsd:element name="documentManagement">
            <xsd:complexType>
              <xsd:all>
                <xsd:element ref="ns2:ADBDocumentDate" minOccurs="0"/>
                <xsd:element ref="ns2:ADBMonth" minOccurs="0"/>
                <xsd:element ref="ns2:ADBYear" minOccurs="0"/>
                <xsd:element ref="ns2:ADBAuthors" minOccurs="0"/>
                <xsd:element ref="ns2:ADBSourceLink" minOccurs="0"/>
                <xsd:element ref="ns2:ADBCirculatedLink" minOccurs="0"/>
                <xsd:element ref="ns2:d61536b25a8a4fedb48bb564279be82a" minOccurs="0"/>
                <xsd:element ref="ns2:h00e4aaaf4624e24a7df7f06faa038c6" minOccurs="0"/>
                <xsd:element ref="ns2:k985dbdc596c44d7acaf8184f33920f0" minOccurs="0"/>
                <xsd:element ref="ns2:a37ff23a602146d4934a49238d370ca5" minOccurs="0"/>
                <xsd:element ref="ns2:TaxCatchAllLabel" minOccurs="0"/>
                <xsd:element ref="ns2:TaxCatchAll" minOccurs="0"/>
                <xsd:element ref="ns2:d01a0ce1b141461dbfb235a3ab729a2c" minOccurs="0"/>
                <xsd:element ref="ns2:p030e467f78f45b4ae8f7e2c17ea4d82" minOccurs="0"/>
                <xsd:element ref="ns2:j78542b1fffc4a1c84659474212e3133" minOccurs="0"/>
                <xsd:element ref="ns2:ADBDocumentTypeValue" minOccurs="0"/>
                <xsd:element ref="ns2:ia017ac09b1942648b563fe0b2b14d52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fdd505-2570-46c2-bd04-3e0f2d874cf5" elementFormDefault="qualified">
    <xsd:import namespace="http://schemas.microsoft.com/office/2006/documentManagement/types"/>
    <xsd:import namespace="http://schemas.microsoft.com/office/infopath/2007/PartnerControls"/>
    <xsd:element name="ADBDocumentDate" ma:index="3" nillable="true" ma:displayName="Document Date" ma:format="DateOnly" ma:internalName="ADBDocumentDate">
      <xsd:simpleType>
        <xsd:restriction base="dms:DateTime"/>
      </xsd:simpleType>
    </xsd:element>
    <xsd:element name="ADBMonth" ma:index="4" nillable="true" ma:displayName="Month" ma:format="Dropdown" ma:internalName="ADBMonth">
      <xsd:simpleType>
        <xsd:restriction base="dms:Choice">
          <xsd:enumeration value="01-Jan"/>
          <xsd:enumeration value="02-Feb"/>
          <xsd:enumeration value="03-Mar"/>
          <xsd:enumeration value="04-Apr"/>
          <xsd:enumeration value="05-May"/>
          <xsd:enumeration value="06-Jun"/>
          <xsd:enumeration value="07-Jul"/>
          <xsd:enumeration value="08-Aug"/>
          <xsd:enumeration value="09-Sep"/>
          <xsd:enumeration value="10-Oct"/>
          <xsd:enumeration value="11-Nov"/>
          <xsd:enumeration value="12-Dec"/>
        </xsd:restriction>
      </xsd:simpleType>
    </xsd:element>
    <xsd:element name="ADBYear" ma:index="5" nillable="true" ma:displayName="Year" ma:internalName="ADBYear">
      <xsd:simpleType>
        <xsd:restriction base="dms:Text">
          <xsd:maxLength value="4"/>
        </xsd:restriction>
      </xsd:simpleType>
    </xsd:element>
    <xsd:element name="ADBAuthors" ma:index="6" nillable="true" ma:displayName="Authors" ma:list="UserInfo" ma:SharePointGroup="0" ma:internalName="ADBAuthors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DBSourceLink" ma:index="13" nillable="true" ma:displayName="Source Link" ma:format="Hyperlink" ma:internalName="ADBSourceLink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ADBCirculatedLink" ma:index="14" nillable="true" ma:displayName="Final Document Link" ma:format="Hyperlink" ma:internalName="ADBCirculatedLink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d61536b25a8a4fedb48bb564279be82a" ma:index="16" nillable="true" ma:taxonomy="true" ma:internalName="d61536b25a8a4fedb48bb564279be82a" ma:taxonomyFieldName="ADBDepartmentOwner" ma:displayName="Department Owner" ma:default="" ma:fieldId="{d61536b2-5a8a-4fed-b48b-b564279be82a}" ma:sspId="115af50e-efb3-4a0e-b425-875ff625e09e" ma:termSetId="b965cdb6-1071-4c6a-a9a3-189d53a950d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00e4aaaf4624e24a7df7f06faa038c6" ma:index="18" nillable="true" ma:taxonomy="true" ma:internalName="h00e4aaaf4624e24a7df7f06faa038c6" ma:taxonomyFieldName="ADBDocumentLanguage" ma:displayName="Document Language" ma:default="1;#English|16ac8743-31bb-43f8-9a73-533a041667d6" ma:fieldId="{100e4aaa-f462-4e24-a7df-7f06faa038c6}" ma:sspId="115af50e-efb3-4a0e-b425-875ff625e09e" ma:termSetId="fdf74959-6eb2-4689-a0fc-b9e1ab230b0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985dbdc596c44d7acaf8184f33920f0" ma:index="20" nillable="true" ma:taxonomy="true" ma:internalName="k985dbdc596c44d7acaf8184f33920f0" ma:taxonomyFieldName="ADBCountry" ma:displayName="Country" ma:default="" ma:fieldId="{4985dbdc-596c-44d7-acaf-8184f33920f0}" ma:sspId="115af50e-efb3-4a0e-b425-875ff625e09e" ma:termSetId="169202c7-46da-431e-ac86-348c41a1f49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37ff23a602146d4934a49238d370ca5" ma:index="21" nillable="true" ma:taxonomy="true" ma:internalName="a37ff23a602146d4934a49238d370ca5" ma:taxonomyFieldName="ADBDocumentType" ma:displayName="ADB Document Type" ma:default="" ma:fieldId="{a37ff23a-6021-46d4-934a-49238d370ca5}" ma:sspId="115af50e-efb3-4a0e-b425-875ff625e09e" ma:termSetId="ebf26521-a829-4b24-b73e-5e500b1bc1d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2" nillable="true" ma:displayName="Taxonomy Catch All Column1" ma:hidden="true" ma:list="{2abf7e98-c22a-43b4-b40c-4c6f4d2d5830}" ma:internalName="TaxCatchAllLabel" ma:readOnly="true" ma:showField="CatchAllDataLabel" ma:web="0194400f-db8c-4bb9-acc2-b4cfa8a4e7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3" nillable="true" ma:displayName="Taxonomy Catch All Column" ma:hidden="true" ma:list="{2abf7e98-c22a-43b4-b40c-4c6f4d2d5830}" ma:internalName="TaxCatchAll" ma:showField="CatchAllData" ma:web="0194400f-db8c-4bb9-acc2-b4cfa8a4e7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01a0ce1b141461dbfb235a3ab729a2c" ma:index="24" nillable="true" ma:taxonomy="true" ma:internalName="d01a0ce1b141461dbfb235a3ab729a2c" ma:taxonomyFieldName="ADBSector" ma:displayName="Sector" ma:default="" ma:fieldId="{d01a0ce1-b141-461d-bfb2-35a3ab729a2c}" ma:sspId="115af50e-efb3-4a0e-b425-875ff625e09e" ma:termSetId="bae01210-cdc5-4479-86d7-616c28c0a9b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030e467f78f45b4ae8f7e2c17ea4d82" ma:index="28" nillable="true" ma:taxonomy="true" ma:internalName="p030e467f78f45b4ae8f7e2c17ea4d82" ma:taxonomyFieldName="ADBDocumentSecurity" ma:displayName="Document Security" ma:default="" ma:fieldId="{9030e467-f78f-45b4-ae8f-7e2c17ea4d82}" ma:sspId="115af50e-efb3-4a0e-b425-875ff625e09e" ma:termSetId="9b0b4686-afa9-4a02-bc15-8fbc99f1721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78542b1fffc4a1c84659474212e3133" ma:index="30" nillable="true" ma:taxonomy="true" ma:internalName="j78542b1fffc4a1c84659474212e3133" ma:taxonomyFieldName="ADBContentGroup" ma:displayName="Content Group" ma:readOnly="false" ma:default="3;#ERCD|ab3ec0c9-2ce1-477e-8dd0-15d1f7f6b467" ma:fieldId="{378542b1-fffc-4a1c-8465-9474212e3133}" ma:taxonomyMulti="true" ma:sspId="115af50e-efb3-4a0e-b425-875ff625e09e" ma:termSetId="2a9ffbee-93a5-418b-bcdb-8d6817936e6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DBDocumentTypeValue" ma:index="31" nillable="true" ma:displayName="Document Type" ma:hidden="true" ma:internalName="ADBDocumentTypeValue" ma:readOnly="false">
      <xsd:simpleType>
        <xsd:restriction base="dms:Text">
          <xsd:maxLength value="255"/>
        </xsd:restriction>
      </xsd:simpleType>
    </xsd:element>
    <xsd:element name="ia017ac09b1942648b563fe0b2b14d52" ma:index="32" nillable="true" ma:taxonomy="true" ma:internalName="ia017ac09b1942648b563fe0b2b14d52" ma:taxonomyFieldName="ADBDivision" ma:displayName="Division" ma:default="" ma:fieldId="{2a017ac0-9b19-4264-8b56-3fe0b2b14d52}" ma:sspId="115af50e-efb3-4a0e-b425-875ff625e09e" ma:termSetId="d736278f-2140-40cc-b46b-6a0ab0de2d29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62f74e-a7f8-4dc3-a24f-59b8c79c3e7b" elementFormDefault="qualified">
    <xsd:import namespace="http://schemas.microsoft.com/office/2006/documentManagement/types"/>
    <xsd:import namespace="http://schemas.microsoft.com/office/infopath/2007/PartnerControls"/>
    <xsd:element name="MediaServiceAutoKeyPoints" ma:index="3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5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haredContentType xmlns="Microsoft.SharePoint.Taxonomy.ContentTypeSync" SourceId="33baf70b-9d20-46e6-a2d2-5b92398ba0bc" ContentTypeId="0x0101008911345A3DAEDD4C94E405931CFDF635" PreviousValue="true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DBDocumentDate xmlns="c1fdd505-2570-46c2-bd04-3e0f2d874cf5" xsi:nil="true"/>
    <ADBMonth xmlns="c1fdd505-2570-46c2-bd04-3e0f2d874cf5" xsi:nil="true"/>
    <a37ff23a602146d4934a49238d370ca5 xmlns="c1fdd505-2570-46c2-bd04-3e0f2d874cf5">
      <Terms xmlns="http://schemas.microsoft.com/office/infopath/2007/PartnerControls"/>
    </a37ff23a602146d4934a49238d370ca5>
    <j78542b1fffc4a1c84659474212e3133 xmlns="c1fdd505-2570-46c2-bd04-3e0f2d874cf5">
      <Terms xmlns="http://schemas.microsoft.com/office/infopath/2007/PartnerControls">
        <TermInfo xmlns="http://schemas.microsoft.com/office/infopath/2007/PartnerControls">
          <TermName xmlns="http://schemas.microsoft.com/office/infopath/2007/PartnerControls">ERCD</TermName>
          <TermId xmlns="http://schemas.microsoft.com/office/infopath/2007/PartnerControls">ab3ec0c9-2ce1-477e-8dd0-15d1f7f6b467</TermId>
        </TermInfo>
      </Terms>
    </j78542b1fffc4a1c84659474212e3133>
    <ia017ac09b1942648b563fe0b2b14d52 xmlns="c1fdd505-2570-46c2-bd04-3e0f2d874cf5">
      <Terms xmlns="http://schemas.microsoft.com/office/infopath/2007/PartnerControls">
        <TermInfo xmlns="http://schemas.microsoft.com/office/infopath/2007/PartnerControls">
          <TermName xmlns="http://schemas.microsoft.com/office/infopath/2007/PartnerControls">ERMR</TermName>
          <TermId xmlns="http://schemas.microsoft.com/office/infopath/2007/PartnerControls">1b0f6326-b8c9-47db-9084-1685569433b2</TermId>
        </TermInfo>
      </Terms>
    </ia017ac09b1942648b563fe0b2b14d52>
    <ADBYear xmlns="c1fdd505-2570-46c2-bd04-3e0f2d874cf5" xsi:nil="true"/>
    <ADBAuthors xmlns="c1fdd505-2570-46c2-bd04-3e0f2d874cf5">
      <UserInfo>
        <DisplayName/>
        <AccountId xsi:nil="true"/>
        <AccountType/>
      </UserInfo>
    </ADBAuthors>
    <p030e467f78f45b4ae8f7e2c17ea4d82 xmlns="c1fdd505-2570-46c2-bd04-3e0f2d874cf5">
      <Terms xmlns="http://schemas.microsoft.com/office/infopath/2007/PartnerControls"/>
    </p030e467f78f45b4ae8f7e2c17ea4d82>
    <k985dbdc596c44d7acaf8184f33920f0 xmlns="c1fdd505-2570-46c2-bd04-3e0f2d874cf5">
      <Terms xmlns="http://schemas.microsoft.com/office/infopath/2007/PartnerControls"/>
    </k985dbdc596c44d7acaf8184f33920f0>
    <ADBSourceLink xmlns="c1fdd505-2570-46c2-bd04-3e0f2d874cf5">
      <Url xsi:nil="true"/>
      <Description xsi:nil="true"/>
    </ADBSourceLink>
    <h00e4aaaf4624e24a7df7f06faa038c6 xmlns="c1fdd505-2570-46c2-bd04-3e0f2d874cf5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English</TermName>
          <TermId xmlns="http://schemas.microsoft.com/office/infopath/2007/PartnerControls">16ac8743-31bb-43f8-9a73-533a041667d6</TermId>
        </TermInfo>
      </Terms>
    </h00e4aaaf4624e24a7df7f06faa038c6>
    <d01a0ce1b141461dbfb235a3ab729a2c xmlns="c1fdd505-2570-46c2-bd04-3e0f2d874cf5">
      <Terms xmlns="http://schemas.microsoft.com/office/infopath/2007/PartnerControls"/>
    </d01a0ce1b141461dbfb235a3ab729a2c>
    <ADBDocumentTypeValue xmlns="c1fdd505-2570-46c2-bd04-3e0f2d874cf5" xsi:nil="true"/>
    <d61536b25a8a4fedb48bb564279be82a xmlns="c1fdd505-2570-46c2-bd04-3e0f2d874cf5">
      <Terms xmlns="http://schemas.microsoft.com/office/infopath/2007/PartnerControls">
        <TermInfo xmlns="http://schemas.microsoft.com/office/infopath/2007/PartnerControls">
          <TermName xmlns="http://schemas.microsoft.com/office/infopath/2007/PartnerControls">ERCD</TermName>
          <TermId xmlns="http://schemas.microsoft.com/office/infopath/2007/PartnerControls">ab3ec0c9-2ce1-477e-8dd0-15d1f7f6b467</TermId>
        </TermInfo>
      </Terms>
    </d61536b25a8a4fedb48bb564279be82a>
    <ADBCirculatedLink xmlns="c1fdd505-2570-46c2-bd04-3e0f2d874cf5">
      <Url xsi:nil="true"/>
      <Description xsi:nil="true"/>
    </ADBCirculatedLink>
    <TaxCatchAll xmlns="c1fdd505-2570-46c2-bd04-3e0f2d874cf5">
      <Value>4</Value>
      <Value>3</Value>
      <Value>1</Value>
      <Value>7</Value>
    </TaxCatchAll>
  </documentManagement>
</p:properties>
</file>

<file path=customXml/itemProps1.xml><?xml version="1.0" encoding="utf-8"?>
<ds:datastoreItem xmlns:ds="http://schemas.openxmlformats.org/officeDocument/2006/customXml" ds:itemID="{EDFB0240-D257-4D6B-AEAD-EB20447BE291}"/>
</file>

<file path=customXml/itemProps2.xml><?xml version="1.0" encoding="utf-8"?>
<ds:datastoreItem xmlns:ds="http://schemas.openxmlformats.org/officeDocument/2006/customXml" ds:itemID="{3CE2F990-1189-4CAC-97D7-5795861FD2F7}"/>
</file>

<file path=customXml/itemProps3.xml><?xml version="1.0" encoding="utf-8"?>
<ds:datastoreItem xmlns:ds="http://schemas.openxmlformats.org/officeDocument/2006/customXml" ds:itemID="{2AA00540-137D-4591-9B7F-C596BBC073A4}"/>
</file>

<file path=customXml/itemProps4.xml><?xml version="1.0" encoding="utf-8"?>
<ds:datastoreItem xmlns:ds="http://schemas.openxmlformats.org/officeDocument/2006/customXml" ds:itemID="{0641BFAF-3DA4-4AE7-B2DE-D4BF822C98CA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13</vt:i4>
      </vt:variant>
    </vt:vector>
  </HeadingPairs>
  <TitlesOfParts>
    <vt:vector size="13" baseType="lpstr">
      <vt:lpstr>Contents</vt:lpstr>
      <vt:lpstr>3.4.1</vt:lpstr>
      <vt:lpstr>3.4.2</vt:lpstr>
      <vt:lpstr>3.4.3</vt:lpstr>
      <vt:lpstr>3.4.4</vt:lpstr>
      <vt:lpstr>3.4.5</vt:lpstr>
      <vt:lpstr>3.4.6</vt:lpstr>
      <vt:lpstr>3.4.7</vt:lpstr>
      <vt:lpstr>3.4.8</vt:lpstr>
      <vt:lpstr>3.4.9</vt:lpstr>
      <vt:lpstr>3.4.10</vt:lpstr>
      <vt:lpstr>3.4.11</vt:lpstr>
      <vt:lpstr>3.4.12</vt:lpstr>
    </vt:vector>
  </TitlesOfParts>
  <Company>Asian Development Bank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Asian Development Outlook 2020</dc:title>
  <dc:creator>ADB</dc:creator>
  <cp:keywords>Kazakhstan</cp:keywords>
  <cp:lastModifiedBy>Jesson Pagaduan</cp:lastModifiedBy>
  <cp:lastPrinted>2020-03-02T03:02:40Z</cp:lastPrinted>
  <dcterms:created xsi:type="dcterms:W3CDTF">2016-03-02T05:09:31Z</dcterms:created>
  <dcterms:modified xsi:type="dcterms:W3CDTF">2020-04-21T02:31:53Z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0x0101008911345A3DAEDD4C94E405931CFDF6350075C31A5F33A77E40BA1F86CEAE0D6E0F</vt:lpwstr>
  </property>
  <property fmtid="{D5CDD505-2E9C-101B-9397-08002B2CF9AE}" pid="3" name="ADBCountry">
    <vt:lpwstr/>
  </property>
  <property fmtid="{D5CDD505-2E9C-101B-9397-08002B2CF9AE}" pid="4" name="ADBContentGroup">
    <vt:lpwstr>3;#ERCD|ab3ec0c9-2ce1-477e-8dd0-15d1f7f6b467</vt:lpwstr>
  </property>
  <property fmtid="{D5CDD505-2E9C-101B-9397-08002B2CF9AE}" pid="5" name="ADBSector">
    <vt:lpwstr/>
  </property>
  <property fmtid="{D5CDD505-2E9C-101B-9397-08002B2CF9AE}" pid="6" name="ADBDivision">
    <vt:lpwstr>7;#ERMR|1b0f6326-b8c9-47db-9084-1685569433b2</vt:lpwstr>
  </property>
  <property fmtid="{D5CDD505-2E9C-101B-9397-08002B2CF9AE}" pid="7" name="ADBDocumentSecurity">
    <vt:lpwstr/>
  </property>
  <property fmtid="{D5CDD505-2E9C-101B-9397-08002B2CF9AE}" pid="8" name="ADBDocumentLanguage">
    <vt:lpwstr>1;#English|16ac8743-31bb-43f8-9a73-533a041667d6</vt:lpwstr>
  </property>
  <property fmtid="{D5CDD505-2E9C-101B-9397-08002B2CF9AE}" pid="9" name="ADBDocumentType">
    <vt:lpwstr/>
  </property>
  <property fmtid="{D5CDD505-2E9C-101B-9397-08002B2CF9AE}" pid="10" name="ADBDepartmentOwner">
    <vt:lpwstr>4;#ERCD|ab3ec0c9-2ce1-477e-8dd0-15d1f7f6b467</vt:lpwstr>
  </property>
</Properties>
</file>